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2.svg" ContentType="image/svg+xml"/>
  <Override PartName="/ppt/media/image45.svg" ContentType="image/svg+xml"/>
  <Override PartName="/ppt/media/image4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8288000" cy="10287000"/>
  <p:notesSz cx="6858000" cy="9144000"/>
  <p:embeddedFontLst>
    <p:embeddedFont>
      <p:font typeface="Nunito"/>
      <p:regular r:id="rId19"/>
    </p:embeddedFont>
    <p:embeddedFont>
      <p:font typeface="Nunito Ultra-Bold"/>
      <p:bold r:id="rId20"/>
    </p:embeddedFont>
    <p:embeddedFont>
      <p:font typeface="Nunito Heavy"/>
      <p:bold r:id="rId21"/>
    </p:embeddedFont>
    <p:embeddedFont>
      <p:font typeface="Calibri" panose="020F050202020403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png"/><Relationship Id="rId2" Type="http://schemas.openxmlformats.org/officeDocument/2006/relationships/image" Target="../media/image39.svg"/><Relationship Id="rId1" Type="http://schemas.openxmlformats.org/officeDocument/2006/relationships/image" Target="../media/image38.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www.kaggle.com/datasets/venky73/spam-mails-dataset" TargetMode="External"/><Relationship Id="rId4" Type="http://schemas.openxmlformats.org/officeDocument/2006/relationships/hyperlink" Target="https://www.kaggle.com/code/zabihullah18/email-spam-detection" TargetMode="External"/><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svg"/><Relationship Id="rId7" Type="http://schemas.openxmlformats.org/officeDocument/2006/relationships/image" Target="../media/image19.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3" Type="http://schemas.openxmlformats.org/officeDocument/2006/relationships/image" Target="../media/image15.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svg"/><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9" Type="http://schemas.openxmlformats.org/officeDocument/2006/relationships/image" Target="../media/image29.svg"/><Relationship Id="rId8" Type="http://schemas.openxmlformats.org/officeDocument/2006/relationships/image" Target="../media/image28.png"/><Relationship Id="rId7" Type="http://schemas.openxmlformats.org/officeDocument/2006/relationships/image" Target="../media/image27.sv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8.png"/><Relationship Id="rId14" Type="http://schemas.openxmlformats.org/officeDocument/2006/relationships/slideLayout" Target="../slideLayouts/slideLayout7.xml"/><Relationship Id="rId13" Type="http://schemas.openxmlformats.org/officeDocument/2006/relationships/image" Target="../media/image33.svg"/><Relationship Id="rId12" Type="http://schemas.openxmlformats.org/officeDocument/2006/relationships/image" Target="../media/image32.png"/><Relationship Id="rId11" Type="http://schemas.openxmlformats.org/officeDocument/2006/relationships/image" Target="../media/image31.svg"/><Relationship Id="rId10" Type="http://schemas.openxmlformats.org/officeDocument/2006/relationships/image" Target="../media/image30.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 Id="rId3" Type="http://schemas.openxmlformats.org/officeDocument/2006/relationships/image" Target="../media/image34.png"/><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DC9750"/>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rot="-5400000">
            <a:off x="10480742" y="2531339"/>
            <a:ext cx="9413194" cy="5224323"/>
          </a:xfrm>
          <a:custGeom>
            <a:avLst/>
            <a:gdLst/>
            <a:ahLst/>
            <a:cxnLst/>
            <a:rect l="l" t="t" r="r" b="b"/>
            <a:pathLst>
              <a:path w="9413194" h="5224323">
                <a:moveTo>
                  <a:pt x="0" y="0"/>
                </a:moveTo>
                <a:lnTo>
                  <a:pt x="9413194" y="0"/>
                </a:lnTo>
                <a:lnTo>
                  <a:pt x="9413194" y="5224322"/>
                </a:lnTo>
                <a:lnTo>
                  <a:pt x="0" y="522432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flipH="1">
            <a:off x="13682889" y="1028700"/>
            <a:ext cx="3720465" cy="8229600"/>
          </a:xfrm>
          <a:custGeom>
            <a:avLst/>
            <a:gdLst/>
            <a:ahLst/>
            <a:cxnLst/>
            <a:rect l="l" t="t" r="r" b="b"/>
            <a:pathLst>
              <a:path w="3720465" h="8229600">
                <a:moveTo>
                  <a:pt x="3720465" y="0"/>
                </a:moveTo>
                <a:lnTo>
                  <a:pt x="0" y="0"/>
                </a:lnTo>
                <a:lnTo>
                  <a:pt x="0" y="8229600"/>
                </a:lnTo>
                <a:lnTo>
                  <a:pt x="3720465" y="8229600"/>
                </a:lnTo>
                <a:lnTo>
                  <a:pt x="3720465" y="0"/>
                </a:lnTo>
                <a:close/>
              </a:path>
            </a:pathLst>
          </a:custGeom>
          <a:blipFill>
            <a:blip r:embed="rId3"/>
            <a:stretch>
              <a:fillRect/>
            </a:stretch>
          </a:blipFill>
        </p:spPr>
      </p:sp>
      <p:sp>
        <p:nvSpPr>
          <p:cNvPr id="7" name="Freeform 7"/>
          <p:cNvSpPr/>
          <p:nvPr/>
        </p:nvSpPr>
        <p:spPr>
          <a:xfrm>
            <a:off x="10681575" y="6223448"/>
            <a:ext cx="1893602" cy="3260148"/>
          </a:xfrm>
          <a:custGeom>
            <a:avLst/>
            <a:gdLst/>
            <a:ahLst/>
            <a:cxnLst/>
            <a:rect l="l" t="t" r="r" b="b"/>
            <a:pathLst>
              <a:path w="1893602" h="3260148">
                <a:moveTo>
                  <a:pt x="0" y="0"/>
                </a:moveTo>
                <a:lnTo>
                  <a:pt x="1893603" y="0"/>
                </a:lnTo>
                <a:lnTo>
                  <a:pt x="1893603" y="3260148"/>
                </a:lnTo>
                <a:lnTo>
                  <a:pt x="0" y="3260148"/>
                </a:lnTo>
                <a:lnTo>
                  <a:pt x="0" y="0"/>
                </a:lnTo>
                <a:close/>
              </a:path>
            </a:pathLst>
          </a:custGeom>
          <a:blipFill>
            <a:blip r:embed="rId4"/>
            <a:stretch>
              <a:fillRect/>
            </a:stretch>
          </a:blipFill>
        </p:spPr>
      </p:sp>
      <p:sp>
        <p:nvSpPr>
          <p:cNvPr id="8" name="TextBox 8"/>
          <p:cNvSpPr txBox="1"/>
          <p:nvPr/>
        </p:nvSpPr>
        <p:spPr>
          <a:xfrm>
            <a:off x="1309637" y="2312290"/>
            <a:ext cx="10199326" cy="3976075"/>
          </a:xfrm>
          <a:prstGeom prst="rect">
            <a:avLst/>
          </a:prstGeom>
        </p:spPr>
        <p:txBody>
          <a:bodyPr lIns="0" tIns="0" rIns="0" bIns="0" rtlCol="0" anchor="t">
            <a:spAutoFit/>
          </a:bodyPr>
          <a:lstStyle/>
          <a:p>
            <a:pPr algn="ctr">
              <a:lnSpc>
                <a:spcPts val="10185"/>
              </a:lnSpc>
            </a:pPr>
            <a:r>
              <a:rPr lang="en-US" sz="10955">
                <a:solidFill>
                  <a:srgbClr val="1D1D1D"/>
                </a:solidFill>
                <a:latin typeface="Bobby Jones"/>
                <a:ea typeface="Bobby Jones"/>
                <a:cs typeface="Bobby Jones"/>
                <a:sym typeface="Bobby Jones"/>
              </a:rPr>
              <a:t>FRAUD DETECTION USING MACHIEN LEARNING</a:t>
            </a:r>
            <a:endParaRPr lang="en-US" sz="10955">
              <a:solidFill>
                <a:srgbClr val="1D1D1D"/>
              </a:solidFill>
              <a:latin typeface="Bobby Jones"/>
              <a:ea typeface="Bobby Jones"/>
              <a:cs typeface="Bobby Jones"/>
              <a:sym typeface="Bobby Jones"/>
            </a:endParaRPr>
          </a:p>
        </p:txBody>
      </p:sp>
      <p:sp>
        <p:nvSpPr>
          <p:cNvPr id="9" name="TextBox 9"/>
          <p:cNvSpPr txBox="1"/>
          <p:nvPr/>
        </p:nvSpPr>
        <p:spPr>
          <a:xfrm>
            <a:off x="1521625" y="6631712"/>
            <a:ext cx="9775350" cy="800100"/>
          </a:xfrm>
          <a:prstGeom prst="rect">
            <a:avLst/>
          </a:prstGeom>
        </p:spPr>
        <p:txBody>
          <a:bodyPr lIns="0" tIns="0" rIns="0" bIns="0" rtlCol="0" anchor="t">
            <a:spAutoFit/>
          </a:bodyPr>
          <a:lstStyle/>
          <a:p>
            <a:pPr algn="ctr">
              <a:lnSpc>
                <a:spcPts val="6360"/>
              </a:lnSpc>
            </a:pPr>
            <a:r>
              <a:rPr lang="en-US" sz="5300">
                <a:solidFill>
                  <a:srgbClr val="1D1D1D"/>
                </a:solidFill>
                <a:latin typeface="Nunito"/>
                <a:ea typeface="Nunito"/>
                <a:cs typeface="Nunito"/>
                <a:sym typeface="Nunito"/>
              </a:rPr>
              <a:t>Khảo sát đề tài</a:t>
            </a:r>
            <a:endParaRPr lang="en-US" sz="5300">
              <a:solidFill>
                <a:srgbClr val="1D1D1D"/>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FFFFFF"/>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rot="-10800000">
            <a:off x="488500" y="436903"/>
            <a:ext cx="9413194" cy="2836919"/>
          </a:xfrm>
          <a:custGeom>
            <a:avLst/>
            <a:gdLst/>
            <a:ahLst/>
            <a:cxnLst/>
            <a:rect l="l" t="t" r="r" b="b"/>
            <a:pathLst>
              <a:path w="9413194" h="2836919">
                <a:moveTo>
                  <a:pt x="0" y="0"/>
                </a:moveTo>
                <a:lnTo>
                  <a:pt x="9413194" y="0"/>
                </a:lnTo>
                <a:lnTo>
                  <a:pt x="9413194" y="2836919"/>
                </a:lnTo>
                <a:lnTo>
                  <a:pt x="0" y="2836919"/>
                </a:lnTo>
                <a:lnTo>
                  <a:pt x="0" y="0"/>
                </a:lnTo>
                <a:close/>
              </a:path>
            </a:pathLst>
          </a:custGeom>
          <a:blipFill>
            <a:blip r:embed="rId1">
              <a:extLst>
                <a:ext uri="{96DAC541-7B7A-43D3-8B79-37D633B846F1}">
                  <asvg:svgBlip xmlns:asvg="http://schemas.microsoft.com/office/drawing/2016/SVG/main" r:embed="rId2"/>
                </a:ext>
              </a:extLst>
            </a:blip>
            <a:stretch>
              <a:fillRect b="-84154"/>
            </a:stretch>
          </a:blipFill>
          <a:ln cap="sq">
            <a:noFill/>
            <a:prstDash val="solid"/>
            <a:miter/>
          </a:ln>
        </p:spPr>
      </p:sp>
      <p:sp>
        <p:nvSpPr>
          <p:cNvPr id="6" name="Freeform 6"/>
          <p:cNvSpPr/>
          <p:nvPr/>
        </p:nvSpPr>
        <p:spPr>
          <a:xfrm rot="-10800000">
            <a:off x="8496284" y="436903"/>
            <a:ext cx="9303216" cy="2925222"/>
          </a:xfrm>
          <a:custGeom>
            <a:avLst/>
            <a:gdLst/>
            <a:ahLst/>
            <a:cxnLst/>
            <a:rect l="l" t="t" r="r" b="b"/>
            <a:pathLst>
              <a:path w="9303216" h="2925222">
                <a:moveTo>
                  <a:pt x="0" y="0"/>
                </a:moveTo>
                <a:lnTo>
                  <a:pt x="9303216" y="0"/>
                </a:lnTo>
                <a:lnTo>
                  <a:pt x="9303216" y="2925222"/>
                </a:lnTo>
                <a:lnTo>
                  <a:pt x="0" y="2925222"/>
                </a:lnTo>
                <a:lnTo>
                  <a:pt x="0" y="0"/>
                </a:lnTo>
                <a:close/>
              </a:path>
            </a:pathLst>
          </a:custGeom>
          <a:blipFill>
            <a:blip r:embed="rId1">
              <a:extLst>
                <a:ext uri="{96DAC541-7B7A-43D3-8B79-37D633B846F1}">
                  <asvg:svgBlip xmlns:asvg="http://schemas.microsoft.com/office/drawing/2016/SVG/main" r:embed="rId2"/>
                </a:ext>
              </a:extLst>
            </a:blip>
            <a:stretch>
              <a:fillRect l="-1182" b="-78595"/>
            </a:stretch>
          </a:blipFill>
          <a:ln cap="sq">
            <a:noFill/>
            <a:prstDash val="solid"/>
            <a:miter/>
          </a:ln>
        </p:spPr>
      </p:sp>
      <p:sp>
        <p:nvSpPr>
          <p:cNvPr id="7" name="Freeform 7"/>
          <p:cNvSpPr/>
          <p:nvPr/>
        </p:nvSpPr>
        <p:spPr>
          <a:xfrm>
            <a:off x="617987" y="4047537"/>
            <a:ext cx="7878298" cy="5210763"/>
          </a:xfrm>
          <a:custGeom>
            <a:avLst/>
            <a:gdLst/>
            <a:ahLst/>
            <a:cxnLst/>
            <a:rect l="l" t="t" r="r" b="b"/>
            <a:pathLst>
              <a:path w="7878298" h="5210763">
                <a:moveTo>
                  <a:pt x="0" y="0"/>
                </a:moveTo>
                <a:lnTo>
                  <a:pt x="7878297" y="0"/>
                </a:lnTo>
                <a:lnTo>
                  <a:pt x="7878297" y="5210763"/>
                </a:lnTo>
                <a:lnTo>
                  <a:pt x="0" y="5210763"/>
                </a:lnTo>
                <a:lnTo>
                  <a:pt x="0" y="0"/>
                </a:lnTo>
                <a:close/>
              </a:path>
            </a:pathLst>
          </a:custGeom>
          <a:blipFill>
            <a:blip r:embed="rId3"/>
            <a:stretch>
              <a:fillRect l="-24782" r="-19907" b="-28795"/>
            </a:stretch>
          </a:blipFill>
        </p:spPr>
      </p:sp>
      <p:sp>
        <p:nvSpPr>
          <p:cNvPr id="8" name="TextBox 8"/>
          <p:cNvSpPr txBox="1"/>
          <p:nvPr/>
        </p:nvSpPr>
        <p:spPr>
          <a:xfrm>
            <a:off x="920076" y="904176"/>
            <a:ext cx="16447848" cy="1328167"/>
          </a:xfrm>
          <a:prstGeom prst="rect">
            <a:avLst/>
          </a:prstGeom>
        </p:spPr>
        <p:txBody>
          <a:bodyPr lIns="0" tIns="0" rIns="0" bIns="0" rtlCol="0" anchor="t">
            <a:spAutoFit/>
          </a:bodyPr>
          <a:lstStyle/>
          <a:p>
            <a:pPr algn="l">
              <a:lnSpc>
                <a:spcPts val="9670"/>
              </a:lnSpc>
            </a:pPr>
            <a:r>
              <a:rPr lang="en-US" sz="10400">
                <a:solidFill>
                  <a:srgbClr val="1D1D1D"/>
                </a:solidFill>
                <a:latin typeface="Bobby Jones"/>
                <a:ea typeface="Bobby Jones"/>
                <a:cs typeface="Bobby Jones"/>
                <a:sym typeface="Bobby Jones"/>
              </a:rPr>
              <a:t> </a:t>
            </a:r>
            <a:r>
              <a:rPr lang="en-US" sz="10400">
                <a:solidFill>
                  <a:srgbClr val="1D1D1D"/>
                </a:solidFill>
                <a:latin typeface="Bobby Jones"/>
                <a:ea typeface="Bobby Jones"/>
                <a:cs typeface="Bobby Jones"/>
                <a:sym typeface="Bobby Jones"/>
              </a:rPr>
              <a:t>S</a:t>
            </a:r>
            <a:r>
              <a:rPr lang="en-US" sz="10400">
                <a:solidFill>
                  <a:srgbClr val="1D1D1D"/>
                </a:solidFill>
                <a:latin typeface="Bobby Jones"/>
                <a:ea typeface="Bobby Jones"/>
                <a:cs typeface="Bobby Jones"/>
                <a:sym typeface="Bobby Jones"/>
              </a:rPr>
              <a:t>upport Vector Machine</a:t>
            </a:r>
            <a:endParaRPr lang="en-US" sz="10400">
              <a:solidFill>
                <a:srgbClr val="1D1D1D"/>
              </a:solidFill>
              <a:latin typeface="Bobby Jones"/>
              <a:ea typeface="Bobby Jones"/>
              <a:cs typeface="Bobby Jones"/>
              <a:sym typeface="Bobby Jones"/>
            </a:endParaRPr>
          </a:p>
        </p:txBody>
      </p:sp>
      <p:sp>
        <p:nvSpPr>
          <p:cNvPr id="9" name="TextBox 9"/>
          <p:cNvSpPr txBox="1"/>
          <p:nvPr/>
        </p:nvSpPr>
        <p:spPr>
          <a:xfrm>
            <a:off x="8752490" y="3636668"/>
            <a:ext cx="8790805" cy="6080125"/>
          </a:xfrm>
          <a:prstGeom prst="rect">
            <a:avLst/>
          </a:prstGeom>
        </p:spPr>
        <p:txBody>
          <a:bodyPr lIns="0" tIns="0" rIns="0" bIns="0" rtlCol="0" anchor="t">
            <a:spAutoFit/>
          </a:bodyPr>
          <a:lstStyle/>
          <a:p>
            <a:pPr algn="l">
              <a:lnSpc>
                <a:spcPts val="4400"/>
              </a:lnSpc>
            </a:pPr>
            <a:r>
              <a:rPr lang="en-US" sz="4000">
                <a:solidFill>
                  <a:srgbClr val="1D1D1D"/>
                </a:solidFill>
                <a:latin typeface="Nunito"/>
                <a:ea typeface="Nunito"/>
                <a:cs typeface="Nunito"/>
                <a:sym typeface="Nunito"/>
              </a:rPr>
              <a:t>Trong thuật toán này, chúng ta vẽ đồ thị dữ liệu là các điểm trong n chiều (ở đây n là số lượng các tính năng bạn có), trong trường hợp này 2 chiều tương đường với spam và bình thường, với giá trị của mỗi tính năng sẽ là một phần liên kết. Sau đó thực hiện tìm "đường bay" (</a:t>
            </a:r>
            <a:r>
              <a:rPr lang="en-US" sz="4000">
                <a:solidFill>
                  <a:srgbClr val="1D1D1D"/>
                </a:solidFill>
                <a:latin typeface="Nunito"/>
                <a:ea typeface="Nunito"/>
                <a:cs typeface="Nunito"/>
                <a:sym typeface="Nunito"/>
              </a:rPr>
              <a:t>hyper-plane) phân chia các lớp, mô hình sẽ dựa vào đường bay để đưa ra quyết định mail, tin nhắn là spam hay bình thường.</a:t>
            </a:r>
            <a:endParaRPr lang="en-US" sz="4000">
              <a:solidFill>
                <a:srgbClr val="1D1D1D"/>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FFFFFF"/>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rot="-10800000">
            <a:off x="488500" y="436903"/>
            <a:ext cx="9413194" cy="2836919"/>
          </a:xfrm>
          <a:custGeom>
            <a:avLst/>
            <a:gdLst/>
            <a:ahLst/>
            <a:cxnLst/>
            <a:rect l="l" t="t" r="r" b="b"/>
            <a:pathLst>
              <a:path w="9413194" h="2836919">
                <a:moveTo>
                  <a:pt x="0" y="0"/>
                </a:moveTo>
                <a:lnTo>
                  <a:pt x="9413194" y="0"/>
                </a:lnTo>
                <a:lnTo>
                  <a:pt x="9413194" y="2836919"/>
                </a:lnTo>
                <a:lnTo>
                  <a:pt x="0" y="2836919"/>
                </a:lnTo>
                <a:lnTo>
                  <a:pt x="0" y="0"/>
                </a:lnTo>
                <a:close/>
              </a:path>
            </a:pathLst>
          </a:custGeom>
          <a:blipFill>
            <a:blip r:embed="rId1">
              <a:extLst>
                <a:ext uri="{96DAC541-7B7A-43D3-8B79-37D633B846F1}">
                  <asvg:svgBlip xmlns:asvg="http://schemas.microsoft.com/office/drawing/2016/SVG/main" r:embed="rId2"/>
                </a:ext>
              </a:extLst>
            </a:blip>
            <a:stretch>
              <a:fillRect b="-84154"/>
            </a:stretch>
          </a:blipFill>
          <a:ln cap="sq">
            <a:noFill/>
            <a:prstDash val="solid"/>
            <a:miter/>
          </a:ln>
        </p:spPr>
      </p:sp>
      <p:sp>
        <p:nvSpPr>
          <p:cNvPr id="6" name="Freeform 6"/>
          <p:cNvSpPr/>
          <p:nvPr/>
        </p:nvSpPr>
        <p:spPr>
          <a:xfrm rot="-10800000">
            <a:off x="8496284" y="436903"/>
            <a:ext cx="9303216" cy="2925222"/>
          </a:xfrm>
          <a:custGeom>
            <a:avLst/>
            <a:gdLst/>
            <a:ahLst/>
            <a:cxnLst/>
            <a:rect l="l" t="t" r="r" b="b"/>
            <a:pathLst>
              <a:path w="9303216" h="2925222">
                <a:moveTo>
                  <a:pt x="0" y="0"/>
                </a:moveTo>
                <a:lnTo>
                  <a:pt x="9303216" y="0"/>
                </a:lnTo>
                <a:lnTo>
                  <a:pt x="9303216" y="2925222"/>
                </a:lnTo>
                <a:lnTo>
                  <a:pt x="0" y="2925222"/>
                </a:lnTo>
                <a:lnTo>
                  <a:pt x="0" y="0"/>
                </a:lnTo>
                <a:close/>
              </a:path>
            </a:pathLst>
          </a:custGeom>
          <a:blipFill>
            <a:blip r:embed="rId1">
              <a:extLst>
                <a:ext uri="{96DAC541-7B7A-43D3-8B79-37D633B846F1}">
                  <asvg:svgBlip xmlns:asvg="http://schemas.microsoft.com/office/drawing/2016/SVG/main" r:embed="rId2"/>
                </a:ext>
              </a:extLst>
            </a:blip>
            <a:stretch>
              <a:fillRect l="-1182" b="-78595"/>
            </a:stretch>
          </a:blipFill>
          <a:ln cap="sq">
            <a:noFill/>
            <a:prstDash val="solid"/>
            <a:miter/>
          </a:ln>
        </p:spPr>
      </p:sp>
      <p:sp>
        <p:nvSpPr>
          <p:cNvPr id="7" name="Freeform 7"/>
          <p:cNvSpPr/>
          <p:nvPr/>
        </p:nvSpPr>
        <p:spPr>
          <a:xfrm>
            <a:off x="1295635" y="3273822"/>
            <a:ext cx="6848608" cy="6223673"/>
          </a:xfrm>
          <a:custGeom>
            <a:avLst/>
            <a:gdLst/>
            <a:ahLst/>
            <a:cxnLst/>
            <a:rect l="l" t="t" r="r" b="b"/>
            <a:pathLst>
              <a:path w="6848608" h="6223673">
                <a:moveTo>
                  <a:pt x="0" y="0"/>
                </a:moveTo>
                <a:lnTo>
                  <a:pt x="6848608" y="0"/>
                </a:lnTo>
                <a:lnTo>
                  <a:pt x="6848608" y="6223672"/>
                </a:lnTo>
                <a:lnTo>
                  <a:pt x="0" y="6223672"/>
                </a:lnTo>
                <a:lnTo>
                  <a:pt x="0" y="0"/>
                </a:lnTo>
                <a:close/>
              </a:path>
            </a:pathLst>
          </a:custGeom>
          <a:blipFill>
            <a:blip r:embed="rId3"/>
            <a:stretch>
              <a:fillRect/>
            </a:stretch>
          </a:blipFill>
        </p:spPr>
      </p:sp>
      <p:sp>
        <p:nvSpPr>
          <p:cNvPr id="8" name="TextBox 8"/>
          <p:cNvSpPr txBox="1"/>
          <p:nvPr/>
        </p:nvSpPr>
        <p:spPr>
          <a:xfrm>
            <a:off x="920076" y="904176"/>
            <a:ext cx="16447848" cy="1328167"/>
          </a:xfrm>
          <a:prstGeom prst="rect">
            <a:avLst/>
          </a:prstGeom>
        </p:spPr>
        <p:txBody>
          <a:bodyPr lIns="0" tIns="0" rIns="0" bIns="0" rtlCol="0" anchor="t">
            <a:spAutoFit/>
          </a:bodyPr>
          <a:lstStyle/>
          <a:p>
            <a:pPr algn="l">
              <a:lnSpc>
                <a:spcPts val="9670"/>
              </a:lnSpc>
            </a:pPr>
            <a:r>
              <a:rPr lang="en-US" sz="10400">
                <a:solidFill>
                  <a:srgbClr val="1D1D1D"/>
                </a:solidFill>
                <a:latin typeface="Bobby Jones"/>
                <a:ea typeface="Bobby Jones"/>
                <a:cs typeface="Bobby Jones"/>
                <a:sym typeface="Bobby Jones"/>
              </a:rPr>
              <a:t>Decision tree</a:t>
            </a:r>
            <a:endParaRPr lang="en-US" sz="10400">
              <a:solidFill>
                <a:srgbClr val="1D1D1D"/>
              </a:solidFill>
              <a:latin typeface="Bobby Jones"/>
              <a:ea typeface="Bobby Jones"/>
              <a:cs typeface="Bobby Jones"/>
              <a:sym typeface="Bobby Jones"/>
            </a:endParaRPr>
          </a:p>
        </p:txBody>
      </p:sp>
      <p:sp>
        <p:nvSpPr>
          <p:cNvPr id="9" name="TextBox 9"/>
          <p:cNvSpPr txBox="1"/>
          <p:nvPr/>
        </p:nvSpPr>
        <p:spPr>
          <a:xfrm>
            <a:off x="8986174" y="3825458"/>
            <a:ext cx="8273126" cy="2765425"/>
          </a:xfrm>
          <a:prstGeom prst="rect">
            <a:avLst/>
          </a:prstGeom>
        </p:spPr>
        <p:txBody>
          <a:bodyPr lIns="0" tIns="0" rIns="0" bIns="0" rtlCol="0" anchor="t">
            <a:spAutoFit/>
          </a:bodyPr>
          <a:lstStyle/>
          <a:p>
            <a:pPr algn="l">
              <a:lnSpc>
                <a:spcPts val="4400"/>
              </a:lnSpc>
            </a:pPr>
            <a:r>
              <a:rPr lang="en-US" sz="4000">
                <a:solidFill>
                  <a:srgbClr val="1D1D1D"/>
                </a:solidFill>
                <a:latin typeface="Nunito"/>
                <a:ea typeface="Nunito"/>
                <a:cs typeface="Nunito"/>
                <a:sym typeface="Nunito"/>
              </a:rPr>
              <a:t>Là thuật toán phân loại/dự đoán dựa trên kết quả lấy được sau khi học bộ dữ liệu được đưa vào, sau đó tùy theo các điều kiện mà đưa</a:t>
            </a:r>
            <a:r>
              <a:rPr lang="en-US" sz="4000">
                <a:solidFill>
                  <a:srgbClr val="1D1D1D"/>
                </a:solidFill>
                <a:latin typeface="Nunito"/>
                <a:ea typeface="Nunito"/>
                <a:cs typeface="Nunito"/>
                <a:sym typeface="Nunito"/>
              </a:rPr>
              <a:t> ra kết quả cuối cùng.</a:t>
            </a:r>
            <a:endParaRPr lang="en-US" sz="4000">
              <a:solidFill>
                <a:srgbClr val="1D1D1D"/>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FFFFFF"/>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rot="-10800000">
            <a:off x="488500" y="436903"/>
            <a:ext cx="9413194" cy="2836919"/>
          </a:xfrm>
          <a:custGeom>
            <a:avLst/>
            <a:gdLst/>
            <a:ahLst/>
            <a:cxnLst/>
            <a:rect l="l" t="t" r="r" b="b"/>
            <a:pathLst>
              <a:path w="9413194" h="2836919">
                <a:moveTo>
                  <a:pt x="0" y="0"/>
                </a:moveTo>
                <a:lnTo>
                  <a:pt x="9413194" y="0"/>
                </a:lnTo>
                <a:lnTo>
                  <a:pt x="9413194" y="2836919"/>
                </a:lnTo>
                <a:lnTo>
                  <a:pt x="0" y="2836919"/>
                </a:lnTo>
                <a:lnTo>
                  <a:pt x="0" y="0"/>
                </a:lnTo>
                <a:close/>
              </a:path>
            </a:pathLst>
          </a:custGeom>
          <a:blipFill>
            <a:blip r:embed="rId1">
              <a:extLst>
                <a:ext uri="{96DAC541-7B7A-43D3-8B79-37D633B846F1}">
                  <asvg:svgBlip xmlns:asvg="http://schemas.microsoft.com/office/drawing/2016/SVG/main" r:embed="rId2"/>
                </a:ext>
              </a:extLst>
            </a:blip>
            <a:stretch>
              <a:fillRect b="-84154"/>
            </a:stretch>
          </a:blipFill>
        </p:spPr>
      </p:sp>
      <p:sp>
        <p:nvSpPr>
          <p:cNvPr id="6" name="Freeform 6"/>
          <p:cNvSpPr/>
          <p:nvPr/>
        </p:nvSpPr>
        <p:spPr>
          <a:xfrm rot="-10800000">
            <a:off x="8496284" y="436903"/>
            <a:ext cx="9303216" cy="2925222"/>
          </a:xfrm>
          <a:custGeom>
            <a:avLst/>
            <a:gdLst/>
            <a:ahLst/>
            <a:cxnLst/>
            <a:rect l="l" t="t" r="r" b="b"/>
            <a:pathLst>
              <a:path w="9303216" h="2925222">
                <a:moveTo>
                  <a:pt x="0" y="0"/>
                </a:moveTo>
                <a:lnTo>
                  <a:pt x="9303216" y="0"/>
                </a:lnTo>
                <a:lnTo>
                  <a:pt x="9303216" y="2925222"/>
                </a:lnTo>
                <a:lnTo>
                  <a:pt x="0" y="2925222"/>
                </a:lnTo>
                <a:lnTo>
                  <a:pt x="0" y="0"/>
                </a:lnTo>
                <a:close/>
              </a:path>
            </a:pathLst>
          </a:custGeom>
          <a:blipFill>
            <a:blip r:embed="rId1">
              <a:extLst>
                <a:ext uri="{96DAC541-7B7A-43D3-8B79-37D633B846F1}">
                  <asvg:svgBlip xmlns:asvg="http://schemas.microsoft.com/office/drawing/2016/SVG/main" r:embed="rId2"/>
                </a:ext>
              </a:extLst>
            </a:blip>
            <a:stretch>
              <a:fillRect l="-1182" b="-78595"/>
            </a:stretch>
          </a:blipFill>
        </p:spPr>
      </p:sp>
      <p:sp>
        <p:nvSpPr>
          <p:cNvPr id="7" name="Freeform 7"/>
          <p:cNvSpPr/>
          <p:nvPr/>
        </p:nvSpPr>
        <p:spPr>
          <a:xfrm>
            <a:off x="763981" y="3906298"/>
            <a:ext cx="8089164" cy="5076793"/>
          </a:xfrm>
          <a:custGeom>
            <a:avLst/>
            <a:gdLst/>
            <a:ahLst/>
            <a:cxnLst/>
            <a:rect l="l" t="t" r="r" b="b"/>
            <a:pathLst>
              <a:path w="8089164" h="5076793">
                <a:moveTo>
                  <a:pt x="0" y="0"/>
                </a:moveTo>
                <a:lnTo>
                  <a:pt x="8089164" y="0"/>
                </a:lnTo>
                <a:lnTo>
                  <a:pt x="8089164" y="5076793"/>
                </a:lnTo>
                <a:lnTo>
                  <a:pt x="0" y="5076793"/>
                </a:lnTo>
                <a:lnTo>
                  <a:pt x="0" y="0"/>
                </a:lnTo>
                <a:close/>
              </a:path>
            </a:pathLst>
          </a:custGeom>
          <a:blipFill>
            <a:blip r:embed="rId3"/>
            <a:stretch>
              <a:fillRect/>
            </a:stretch>
          </a:blipFill>
        </p:spPr>
      </p:sp>
      <p:sp>
        <p:nvSpPr>
          <p:cNvPr id="8" name="TextBox 8"/>
          <p:cNvSpPr txBox="1"/>
          <p:nvPr/>
        </p:nvSpPr>
        <p:spPr>
          <a:xfrm>
            <a:off x="920076" y="904176"/>
            <a:ext cx="16447848" cy="2547367"/>
          </a:xfrm>
          <a:prstGeom prst="rect">
            <a:avLst/>
          </a:prstGeom>
        </p:spPr>
        <p:txBody>
          <a:bodyPr lIns="0" tIns="0" rIns="0" bIns="0" rtlCol="0" anchor="t">
            <a:spAutoFit/>
          </a:bodyPr>
          <a:lstStyle/>
          <a:p>
            <a:pPr algn="l">
              <a:lnSpc>
                <a:spcPts val="9670"/>
              </a:lnSpc>
            </a:pPr>
            <a:r>
              <a:rPr lang="en-US" sz="10400">
                <a:solidFill>
                  <a:srgbClr val="1D1D1D"/>
                </a:solidFill>
                <a:latin typeface="Bobby Jones"/>
                <a:ea typeface="Bobby Jones"/>
                <a:cs typeface="Bobby Jones"/>
                <a:sym typeface="Bobby Jones"/>
              </a:rPr>
              <a:t>K-nearest neighbor</a:t>
            </a:r>
            <a:endParaRPr lang="en-US" sz="10400">
              <a:solidFill>
                <a:srgbClr val="1D1D1D"/>
              </a:solidFill>
              <a:latin typeface="Bobby Jones"/>
              <a:ea typeface="Bobby Jones"/>
              <a:cs typeface="Bobby Jones"/>
              <a:sym typeface="Bobby Jones"/>
            </a:endParaRPr>
          </a:p>
          <a:p>
            <a:pPr algn="l">
              <a:lnSpc>
                <a:spcPts val="9670"/>
              </a:lnSpc>
            </a:pPr>
          </a:p>
        </p:txBody>
      </p:sp>
      <p:sp>
        <p:nvSpPr>
          <p:cNvPr id="9" name="TextBox 9"/>
          <p:cNvSpPr txBox="1"/>
          <p:nvPr/>
        </p:nvSpPr>
        <p:spPr>
          <a:xfrm>
            <a:off x="9144000" y="3499168"/>
            <a:ext cx="8469334" cy="6080125"/>
          </a:xfrm>
          <a:prstGeom prst="rect">
            <a:avLst/>
          </a:prstGeom>
        </p:spPr>
        <p:txBody>
          <a:bodyPr lIns="0" tIns="0" rIns="0" bIns="0" rtlCol="0" anchor="t">
            <a:spAutoFit/>
          </a:bodyPr>
          <a:lstStyle/>
          <a:p>
            <a:pPr algn="l">
              <a:lnSpc>
                <a:spcPts val="4400"/>
              </a:lnSpc>
            </a:pPr>
            <a:r>
              <a:rPr lang="en-US" sz="4000">
                <a:solidFill>
                  <a:srgbClr val="1D1D1D"/>
                </a:solidFill>
                <a:latin typeface="Nunito"/>
                <a:ea typeface="Nunito"/>
                <a:cs typeface="Nunito"/>
                <a:sym typeface="Nunito"/>
              </a:rPr>
              <a:t>Là thuật toán phân loại sử dụng các dữ liệu trong bộ dữ liệu training để so sánh với dữ liệu đầu vào mới, từ đó đưa ra kết quả cuối cùng. Khi có một văn bản tin nhắn hay mail vào, thuật toán sẽ so sánh với các văn bản có sẵn trong bộ dữ liệu training, nếu kết quả so sánh bao gồm các văn bản thuộc phân loại spam thì thư, tin nhắn sẽ được đánh dấu spam, và ngược lại.</a:t>
            </a:r>
            <a:endParaRPr lang="en-US" sz="4000">
              <a:solidFill>
                <a:srgbClr val="1D1D1D"/>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7B5B64"/>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rot="-10800000">
            <a:off x="488500" y="436903"/>
            <a:ext cx="9413194" cy="2836919"/>
          </a:xfrm>
          <a:custGeom>
            <a:avLst/>
            <a:gdLst/>
            <a:ahLst/>
            <a:cxnLst/>
            <a:rect l="l" t="t" r="r" b="b"/>
            <a:pathLst>
              <a:path w="9413194" h="2836919">
                <a:moveTo>
                  <a:pt x="0" y="0"/>
                </a:moveTo>
                <a:lnTo>
                  <a:pt x="9413194" y="0"/>
                </a:lnTo>
                <a:lnTo>
                  <a:pt x="9413194" y="2836919"/>
                </a:lnTo>
                <a:lnTo>
                  <a:pt x="0" y="2836919"/>
                </a:lnTo>
                <a:lnTo>
                  <a:pt x="0" y="0"/>
                </a:lnTo>
                <a:close/>
              </a:path>
            </a:pathLst>
          </a:custGeom>
          <a:blipFill>
            <a:blip r:embed="rId1">
              <a:extLst>
                <a:ext uri="{96DAC541-7B7A-43D3-8B79-37D633B846F1}">
                  <asvg:svgBlip xmlns:asvg="http://schemas.microsoft.com/office/drawing/2016/SVG/main" r:embed="rId2"/>
                </a:ext>
              </a:extLst>
            </a:blip>
            <a:stretch>
              <a:fillRect b="-84154"/>
            </a:stretch>
          </a:blipFill>
          <a:ln cap="sq">
            <a:noFill/>
            <a:prstDash val="solid"/>
            <a:miter/>
          </a:ln>
        </p:spPr>
      </p:sp>
      <p:sp>
        <p:nvSpPr>
          <p:cNvPr id="6" name="Freeform 6"/>
          <p:cNvSpPr/>
          <p:nvPr/>
        </p:nvSpPr>
        <p:spPr>
          <a:xfrm rot="-10800000">
            <a:off x="8433931" y="436903"/>
            <a:ext cx="9413194" cy="2836919"/>
          </a:xfrm>
          <a:custGeom>
            <a:avLst/>
            <a:gdLst/>
            <a:ahLst/>
            <a:cxnLst/>
            <a:rect l="l" t="t" r="r" b="b"/>
            <a:pathLst>
              <a:path w="9413194" h="2836919">
                <a:moveTo>
                  <a:pt x="0" y="0"/>
                </a:moveTo>
                <a:lnTo>
                  <a:pt x="9413194" y="0"/>
                </a:lnTo>
                <a:lnTo>
                  <a:pt x="9413194" y="2836919"/>
                </a:lnTo>
                <a:lnTo>
                  <a:pt x="0" y="2836919"/>
                </a:lnTo>
                <a:lnTo>
                  <a:pt x="0" y="0"/>
                </a:lnTo>
                <a:close/>
              </a:path>
            </a:pathLst>
          </a:custGeom>
          <a:blipFill>
            <a:blip r:embed="rId1">
              <a:extLst>
                <a:ext uri="{96DAC541-7B7A-43D3-8B79-37D633B846F1}">
                  <asvg:svgBlip xmlns:asvg="http://schemas.microsoft.com/office/drawing/2016/SVG/main" r:embed="rId2"/>
                </a:ext>
              </a:extLst>
            </a:blip>
            <a:stretch>
              <a:fillRect b="-84154"/>
            </a:stretch>
          </a:blipFill>
        </p:spPr>
      </p:sp>
      <p:sp>
        <p:nvSpPr>
          <p:cNvPr id="7" name="Freeform 7"/>
          <p:cNvSpPr/>
          <p:nvPr/>
        </p:nvSpPr>
        <p:spPr>
          <a:xfrm>
            <a:off x="13944794" y="1257216"/>
            <a:ext cx="5363804" cy="8582086"/>
          </a:xfrm>
          <a:custGeom>
            <a:avLst/>
            <a:gdLst/>
            <a:ahLst/>
            <a:cxnLst/>
            <a:rect l="l" t="t" r="r" b="b"/>
            <a:pathLst>
              <a:path w="5363804" h="8582086">
                <a:moveTo>
                  <a:pt x="0" y="0"/>
                </a:moveTo>
                <a:lnTo>
                  <a:pt x="5363804" y="0"/>
                </a:lnTo>
                <a:lnTo>
                  <a:pt x="5363804" y="8582086"/>
                </a:lnTo>
                <a:lnTo>
                  <a:pt x="0" y="8582086"/>
                </a:lnTo>
                <a:lnTo>
                  <a:pt x="0" y="0"/>
                </a:lnTo>
                <a:close/>
              </a:path>
            </a:pathLst>
          </a:custGeom>
          <a:blipFill>
            <a:blip r:embed="rId3"/>
            <a:stretch>
              <a:fillRect/>
            </a:stretch>
          </a:blipFill>
        </p:spPr>
      </p:sp>
      <p:sp>
        <p:nvSpPr>
          <p:cNvPr id="8" name="TextBox 8"/>
          <p:cNvSpPr txBox="1"/>
          <p:nvPr/>
        </p:nvSpPr>
        <p:spPr>
          <a:xfrm>
            <a:off x="676612" y="3283347"/>
            <a:ext cx="14118048" cy="3590925"/>
          </a:xfrm>
          <a:prstGeom prst="rect">
            <a:avLst/>
          </a:prstGeom>
        </p:spPr>
        <p:txBody>
          <a:bodyPr lIns="0" tIns="0" rIns="0" bIns="0" rtlCol="0" anchor="t">
            <a:spAutoFit/>
          </a:bodyPr>
          <a:lstStyle/>
          <a:p>
            <a:pPr algn="l">
              <a:lnSpc>
                <a:spcPts val="4800"/>
              </a:lnSpc>
            </a:pPr>
            <a:r>
              <a:rPr lang="en-US" sz="4000">
                <a:solidFill>
                  <a:srgbClr val="F0EFEC"/>
                </a:solidFill>
                <a:latin typeface="Nunito"/>
                <a:ea typeface="Nunito"/>
                <a:cs typeface="Nunito"/>
                <a:sym typeface="Nunito"/>
              </a:rPr>
              <a:t>Kumar, N., Sonowal, S., and Nishant (2020) ‘Email Spam Detection Using Machine Learning Algorithms’, in 2020 Second International Conference on Inventive Research in Computing Applications (ICIRCA). 2020 Second International Conference on Inventive Research in Computing Applications (ICIRCA), Coimbatore, India: IEEE, pp. 108–113. </a:t>
            </a:r>
            <a:endParaRPr lang="en-US" sz="4000">
              <a:solidFill>
                <a:srgbClr val="F0EFEC"/>
              </a:solidFill>
              <a:latin typeface="Nunito"/>
              <a:ea typeface="Nunito"/>
              <a:cs typeface="Nunito"/>
              <a:sym typeface="Nunito"/>
            </a:endParaRPr>
          </a:p>
        </p:txBody>
      </p:sp>
      <p:sp>
        <p:nvSpPr>
          <p:cNvPr id="9" name="TextBox 9"/>
          <p:cNvSpPr txBox="1"/>
          <p:nvPr/>
        </p:nvSpPr>
        <p:spPr>
          <a:xfrm>
            <a:off x="920076" y="904176"/>
            <a:ext cx="16447848" cy="1328167"/>
          </a:xfrm>
          <a:prstGeom prst="rect">
            <a:avLst/>
          </a:prstGeom>
        </p:spPr>
        <p:txBody>
          <a:bodyPr lIns="0" tIns="0" rIns="0" bIns="0" rtlCol="0" anchor="t">
            <a:spAutoFit/>
          </a:bodyPr>
          <a:lstStyle/>
          <a:p>
            <a:pPr algn="l">
              <a:lnSpc>
                <a:spcPts val="9670"/>
              </a:lnSpc>
            </a:pPr>
            <a:r>
              <a:rPr lang="en-US" sz="10400">
                <a:solidFill>
                  <a:srgbClr val="1D1D1D"/>
                </a:solidFill>
                <a:latin typeface="Bobby Jones"/>
                <a:ea typeface="Bobby Jones"/>
                <a:cs typeface="Bobby Jones"/>
                <a:sym typeface="Bobby Jones"/>
              </a:rPr>
              <a:t>REFERENCE</a:t>
            </a:r>
            <a:endParaRPr lang="en-US" sz="10400">
              <a:solidFill>
                <a:srgbClr val="1D1D1D"/>
              </a:solidFill>
              <a:latin typeface="Bobby Jones"/>
              <a:ea typeface="Bobby Jones"/>
              <a:cs typeface="Bobby Jones"/>
              <a:sym typeface="Bobby Jones"/>
            </a:endParaRPr>
          </a:p>
        </p:txBody>
      </p:sp>
      <p:sp>
        <p:nvSpPr>
          <p:cNvPr id="10" name="TextBox 10"/>
          <p:cNvSpPr txBox="1"/>
          <p:nvPr/>
        </p:nvSpPr>
        <p:spPr>
          <a:xfrm>
            <a:off x="676910" y="6856730"/>
            <a:ext cx="15624810" cy="2872105"/>
          </a:xfrm>
          <a:prstGeom prst="rect">
            <a:avLst/>
          </a:prstGeom>
        </p:spPr>
        <p:txBody>
          <a:bodyPr wrap="square" lIns="0" tIns="0" rIns="0" bIns="0" rtlCol="0" anchor="t">
            <a:spAutoFit/>
          </a:bodyPr>
          <a:lstStyle/>
          <a:p>
            <a:pPr algn="l">
              <a:lnSpc>
                <a:spcPts val="5600"/>
              </a:lnSpc>
            </a:pPr>
            <a:r>
              <a:rPr lang="en-US" sz="4000">
                <a:solidFill>
                  <a:srgbClr val="F0EFEC"/>
                </a:solidFill>
                <a:latin typeface="Nunito"/>
                <a:ea typeface="Nunito"/>
                <a:cs typeface="Nunito"/>
                <a:sym typeface="Nunito"/>
              </a:rPr>
              <a:t>Email Spam Detection</a:t>
            </a:r>
            <a:endParaRPr lang="en-US" sz="4000">
              <a:solidFill>
                <a:srgbClr val="F0EFEC"/>
              </a:solidFill>
              <a:latin typeface="Nunito"/>
              <a:ea typeface="Nunito"/>
              <a:cs typeface="Nunito"/>
              <a:sym typeface="Nunito"/>
            </a:endParaRPr>
          </a:p>
          <a:p>
            <a:pPr algn="l">
              <a:lnSpc>
                <a:spcPts val="5600"/>
              </a:lnSpc>
              <a:spcBef>
                <a:spcPct val="0"/>
              </a:spcBef>
            </a:pPr>
            <a:r>
              <a:rPr lang="en-US" sz="4000" u="sng">
                <a:solidFill>
                  <a:srgbClr val="F0EFEC"/>
                </a:solidFill>
                <a:latin typeface="Nunito"/>
                <a:ea typeface="Nunito"/>
                <a:cs typeface="Nunito"/>
                <a:sym typeface="Nunito"/>
                <a:hlinkClick r:id="rId4" tooltip="https://www.kaggle.com/code/zabihullah18/email-spam-detection"/>
              </a:rPr>
              <a:t>https://www.kaggle.com/code/zabihullah18/email-spam-detection</a:t>
            </a:r>
            <a:endParaRPr lang="en-US" sz="4000" u="sng">
              <a:solidFill>
                <a:srgbClr val="F0EFEC"/>
              </a:solidFill>
              <a:latin typeface="Nunito"/>
              <a:ea typeface="Nunito"/>
              <a:cs typeface="Nunito"/>
              <a:sym typeface="Nunito"/>
            </a:endParaRPr>
          </a:p>
          <a:p>
            <a:pPr algn="l">
              <a:lnSpc>
                <a:spcPts val="5600"/>
              </a:lnSpc>
              <a:spcBef>
                <a:spcPct val="0"/>
              </a:spcBef>
            </a:pPr>
            <a:r>
              <a:rPr lang="en-US" sz="4000">
                <a:solidFill>
                  <a:srgbClr val="F0EFEC"/>
                </a:solidFill>
                <a:latin typeface="Nunito"/>
                <a:ea typeface="Nunito"/>
                <a:cs typeface="Nunito"/>
                <a:sym typeface="Nunito"/>
              </a:rPr>
              <a:t>Enron1 Spam Mail Dataset</a:t>
            </a:r>
            <a:endParaRPr lang="en-US" sz="4000">
              <a:solidFill>
                <a:srgbClr val="F0EFEC"/>
              </a:solidFill>
              <a:latin typeface="Nunito"/>
              <a:ea typeface="Nunito"/>
              <a:cs typeface="Nunito"/>
              <a:sym typeface="Nunito"/>
            </a:endParaRPr>
          </a:p>
          <a:p>
            <a:pPr algn="l">
              <a:lnSpc>
                <a:spcPts val="5600"/>
              </a:lnSpc>
              <a:spcBef>
                <a:spcPct val="0"/>
              </a:spcBef>
            </a:pPr>
            <a:r>
              <a:rPr lang="en-US" sz="4000" u="sng">
                <a:solidFill>
                  <a:srgbClr val="F0EFEC"/>
                </a:solidFill>
                <a:latin typeface="Nunito"/>
                <a:ea typeface="Nunito"/>
                <a:cs typeface="Nunito"/>
                <a:sym typeface="Nunito"/>
                <a:hlinkClick r:id="rId5" tooltip="https://www.kaggle.com/datasets/venky73/spam-mails-dataset"/>
              </a:rPr>
              <a:t>https://www.kaggle.com/datasets/venky73/spam-mails-dataset</a:t>
            </a:r>
            <a:endParaRPr lang="en-US" sz="4000" u="sng">
              <a:solidFill>
                <a:srgbClr val="F0EFEC"/>
              </a:solidFill>
              <a:latin typeface="Nunito"/>
              <a:ea typeface="Nunito"/>
              <a:cs typeface="Nunito"/>
              <a:sym typeface="Nunito"/>
              <a:hlinkClick r:id="rId5" tooltip="https://www.kaggle.com/datasets/venky73/spam-mails-datase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23081335" cy="12550926"/>
          </a:xfrm>
        </p:grpSpPr>
        <p:grpSp>
          <p:nvGrpSpPr>
            <p:cNvPr id="3" name="Group 3"/>
            <p:cNvGrpSpPr/>
            <p:nvPr/>
          </p:nvGrpSpPr>
          <p:grpSpPr>
            <a:xfrm rot="0">
              <a:off x="0" y="0"/>
              <a:ext cx="23081335" cy="12550926"/>
              <a:chOff x="0" y="0"/>
              <a:chExt cx="4559276" cy="2479195"/>
            </a:xfrm>
          </p:grpSpPr>
          <p:sp>
            <p:nvSpPr>
              <p:cNvPr id="4" name="Freeform 4"/>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E1525F"/>
              </a:solidFill>
            </p:spPr>
          </p:sp>
          <p:sp>
            <p:nvSpPr>
              <p:cNvPr id="5" name="TextBox 5"/>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6" name="Freeform 6"/>
            <p:cNvSpPr/>
            <p:nvPr/>
          </p:nvSpPr>
          <p:spPr>
            <a:xfrm rot="-10800000">
              <a:off x="0" y="0"/>
              <a:ext cx="12550926" cy="5729337"/>
            </a:xfrm>
            <a:custGeom>
              <a:avLst/>
              <a:gdLst/>
              <a:ahLst/>
              <a:cxnLst/>
              <a:rect l="l" t="t" r="r" b="b"/>
              <a:pathLst>
                <a:path w="12550926" h="5729337">
                  <a:moveTo>
                    <a:pt x="0" y="0"/>
                  </a:moveTo>
                  <a:lnTo>
                    <a:pt x="12550926" y="0"/>
                  </a:lnTo>
                  <a:lnTo>
                    <a:pt x="12550926" y="5729337"/>
                  </a:lnTo>
                  <a:lnTo>
                    <a:pt x="0" y="5729337"/>
                  </a:lnTo>
                  <a:lnTo>
                    <a:pt x="0" y="0"/>
                  </a:lnTo>
                  <a:close/>
                </a:path>
              </a:pathLst>
            </a:custGeom>
            <a:blipFill>
              <a:blip r:embed="rId1">
                <a:extLst>
                  <a:ext uri="{96DAC541-7B7A-43D3-8B79-37D633B846F1}">
                    <asvg:svgBlip xmlns:asvg="http://schemas.microsoft.com/office/drawing/2016/SVG/main" r:embed="rId2"/>
                  </a:ext>
                </a:extLst>
              </a:blip>
              <a:stretch>
                <a:fillRect b="-21580"/>
              </a:stretch>
            </a:blipFill>
          </p:spPr>
        </p:sp>
        <p:sp>
          <p:nvSpPr>
            <p:cNvPr id="7" name="Freeform 7"/>
            <p:cNvSpPr/>
            <p:nvPr/>
          </p:nvSpPr>
          <p:spPr>
            <a:xfrm rot="-10800000">
              <a:off x="10710226" y="0"/>
              <a:ext cx="12371108" cy="5698182"/>
            </a:xfrm>
            <a:custGeom>
              <a:avLst/>
              <a:gdLst/>
              <a:ahLst/>
              <a:cxnLst/>
              <a:rect l="l" t="t" r="r" b="b"/>
              <a:pathLst>
                <a:path w="12371108" h="5698182">
                  <a:moveTo>
                    <a:pt x="0" y="0"/>
                  </a:moveTo>
                  <a:lnTo>
                    <a:pt x="12371109" y="0"/>
                  </a:lnTo>
                  <a:lnTo>
                    <a:pt x="12371109" y="5698182"/>
                  </a:lnTo>
                  <a:lnTo>
                    <a:pt x="0" y="5698182"/>
                  </a:lnTo>
                  <a:lnTo>
                    <a:pt x="0" y="0"/>
                  </a:lnTo>
                  <a:close/>
                </a:path>
              </a:pathLst>
            </a:custGeom>
            <a:blipFill>
              <a:blip r:embed="rId1">
                <a:extLst>
                  <a:ext uri="{96DAC541-7B7A-43D3-8B79-37D633B846F1}">
                    <asvg:svgBlip xmlns:asvg="http://schemas.microsoft.com/office/drawing/2016/SVG/main" r:embed="rId2"/>
                  </a:ext>
                </a:extLst>
              </a:blip>
              <a:stretch>
                <a:fillRect l="-1453" t="-546" b="-21698"/>
              </a:stretch>
            </a:blipFill>
          </p:spPr>
        </p:sp>
      </p:grpSp>
      <p:sp>
        <p:nvSpPr>
          <p:cNvPr id="8" name="Freeform 8"/>
          <p:cNvSpPr/>
          <p:nvPr/>
        </p:nvSpPr>
        <p:spPr>
          <a:xfrm>
            <a:off x="10797391" y="2054007"/>
            <a:ext cx="6825013" cy="7796090"/>
          </a:xfrm>
          <a:custGeom>
            <a:avLst/>
            <a:gdLst/>
            <a:ahLst/>
            <a:cxnLst/>
            <a:rect l="l" t="t" r="r" b="b"/>
            <a:pathLst>
              <a:path w="6825013" h="7796090">
                <a:moveTo>
                  <a:pt x="0" y="0"/>
                </a:moveTo>
                <a:lnTo>
                  <a:pt x="6825013" y="0"/>
                </a:lnTo>
                <a:lnTo>
                  <a:pt x="6825013" y="7796090"/>
                </a:lnTo>
                <a:lnTo>
                  <a:pt x="0" y="7796090"/>
                </a:lnTo>
                <a:lnTo>
                  <a:pt x="0" y="0"/>
                </a:lnTo>
                <a:close/>
              </a:path>
            </a:pathLst>
          </a:custGeom>
          <a:blipFill>
            <a:blip r:embed="rId3"/>
            <a:stretch>
              <a:fillRect b="-1012"/>
            </a:stretch>
          </a:blipFill>
        </p:spPr>
      </p:sp>
      <p:sp>
        <p:nvSpPr>
          <p:cNvPr id="9" name="TextBox 9"/>
          <p:cNvSpPr txBox="1"/>
          <p:nvPr/>
        </p:nvSpPr>
        <p:spPr>
          <a:xfrm>
            <a:off x="939126" y="923226"/>
            <a:ext cx="16447848" cy="1309117"/>
          </a:xfrm>
          <a:prstGeom prst="rect">
            <a:avLst/>
          </a:prstGeom>
        </p:spPr>
        <p:txBody>
          <a:bodyPr lIns="0" tIns="0" rIns="0" bIns="0" rtlCol="0" anchor="t">
            <a:spAutoFit/>
          </a:bodyPr>
          <a:lstStyle/>
          <a:p>
            <a:pPr algn="l">
              <a:lnSpc>
                <a:spcPts val="9670"/>
              </a:lnSpc>
            </a:pPr>
            <a:r>
              <a:rPr lang="en-US" sz="10400" b="1">
                <a:solidFill>
                  <a:srgbClr val="1D1D1D"/>
                </a:solidFill>
                <a:latin typeface="Nunito Ultra-Bold"/>
                <a:ea typeface="Nunito Ultra-Bold"/>
                <a:cs typeface="Nunito Ultra-Bold"/>
                <a:sym typeface="Nunito Ultra-Bold"/>
              </a:rPr>
              <a:t>Nội dung khảo sát</a:t>
            </a:r>
            <a:endParaRPr lang="en-US" sz="10400" b="1">
              <a:solidFill>
                <a:srgbClr val="1D1D1D"/>
              </a:solidFill>
              <a:latin typeface="Nunito Ultra-Bold"/>
              <a:ea typeface="Nunito Ultra-Bold"/>
              <a:cs typeface="Nunito Ultra-Bold"/>
              <a:sym typeface="Nunito Ultra-Bold"/>
            </a:endParaRPr>
          </a:p>
        </p:txBody>
      </p:sp>
      <p:sp>
        <p:nvSpPr>
          <p:cNvPr id="10" name="TextBox 10"/>
          <p:cNvSpPr txBox="1"/>
          <p:nvPr/>
        </p:nvSpPr>
        <p:spPr>
          <a:xfrm>
            <a:off x="1502899" y="2684977"/>
            <a:ext cx="8790805" cy="6334125"/>
          </a:xfrm>
          <a:prstGeom prst="rect">
            <a:avLst/>
          </a:prstGeom>
        </p:spPr>
        <p:txBody>
          <a:bodyPr lIns="0" tIns="0" rIns="0" bIns="0" rtlCol="0" anchor="t">
            <a:spAutoFit/>
          </a:bodyPr>
          <a:lstStyle/>
          <a:p>
            <a:pPr algn="just">
              <a:lnSpc>
                <a:spcPts val="6300"/>
              </a:lnSpc>
            </a:pPr>
            <a:r>
              <a:rPr lang="en-US" sz="3500">
                <a:solidFill>
                  <a:srgbClr val="1D1D1D"/>
                </a:solidFill>
                <a:latin typeface="Nunito"/>
                <a:ea typeface="Nunito"/>
                <a:cs typeface="Nunito"/>
                <a:sym typeface="Nunito"/>
              </a:rPr>
              <a:t>Introduction</a:t>
            </a:r>
            <a:endParaRPr lang="en-US" sz="3500">
              <a:solidFill>
                <a:srgbClr val="1D1D1D"/>
              </a:solidFill>
              <a:latin typeface="Nunito"/>
              <a:ea typeface="Nunito"/>
              <a:cs typeface="Nunito"/>
              <a:sym typeface="Nunito"/>
            </a:endParaRPr>
          </a:p>
          <a:p>
            <a:pPr algn="just">
              <a:lnSpc>
                <a:spcPts val="6300"/>
              </a:lnSpc>
            </a:pPr>
            <a:r>
              <a:rPr lang="en-US" sz="3500">
                <a:solidFill>
                  <a:srgbClr val="1D1D1D"/>
                </a:solidFill>
                <a:latin typeface="Nunito"/>
                <a:ea typeface="Nunito"/>
                <a:cs typeface="Nunito"/>
                <a:sym typeface="Nunito"/>
              </a:rPr>
              <a:t>Aim of the Study and Scope of Research</a:t>
            </a:r>
            <a:endParaRPr lang="en-US" sz="3500">
              <a:solidFill>
                <a:srgbClr val="1D1D1D"/>
              </a:solidFill>
              <a:latin typeface="Nunito"/>
              <a:ea typeface="Nunito"/>
              <a:cs typeface="Nunito"/>
              <a:sym typeface="Nunito"/>
            </a:endParaRPr>
          </a:p>
          <a:p>
            <a:pPr algn="just">
              <a:lnSpc>
                <a:spcPts val="6300"/>
              </a:lnSpc>
            </a:pPr>
            <a:r>
              <a:rPr lang="en-US" sz="3500">
                <a:solidFill>
                  <a:srgbClr val="1D1D1D"/>
                </a:solidFill>
                <a:latin typeface="Nunito"/>
                <a:ea typeface="Nunito"/>
                <a:cs typeface="Nunito"/>
                <a:sym typeface="Nunito"/>
              </a:rPr>
              <a:t>Approach</a:t>
            </a:r>
            <a:endParaRPr lang="en-US" sz="3500">
              <a:solidFill>
                <a:srgbClr val="1D1D1D"/>
              </a:solidFill>
              <a:latin typeface="Nunito"/>
              <a:ea typeface="Nunito"/>
              <a:cs typeface="Nunito"/>
              <a:sym typeface="Nunito"/>
            </a:endParaRPr>
          </a:p>
          <a:p>
            <a:pPr marL="755650" lvl="1" indent="-377825" algn="just">
              <a:lnSpc>
                <a:spcPts val="6300"/>
              </a:lnSpc>
              <a:buFont typeface="Arial" panose="020B0604020202020204"/>
              <a:buChar char="•"/>
            </a:pPr>
            <a:r>
              <a:rPr lang="en-US" sz="3500">
                <a:solidFill>
                  <a:srgbClr val="1D1D1D"/>
                </a:solidFill>
                <a:latin typeface="Nunito"/>
                <a:ea typeface="Nunito"/>
                <a:cs typeface="Nunito"/>
                <a:sym typeface="Nunito"/>
              </a:rPr>
              <a:t>Naïve Bayes</a:t>
            </a:r>
            <a:endParaRPr lang="en-US" sz="3500">
              <a:solidFill>
                <a:srgbClr val="1D1D1D"/>
              </a:solidFill>
              <a:latin typeface="Nunito"/>
              <a:ea typeface="Nunito"/>
              <a:cs typeface="Nunito"/>
              <a:sym typeface="Nunito"/>
            </a:endParaRPr>
          </a:p>
          <a:p>
            <a:pPr marL="755650" lvl="1" indent="-377825" algn="just">
              <a:lnSpc>
                <a:spcPts val="6300"/>
              </a:lnSpc>
              <a:buFont typeface="Arial" panose="020B0604020202020204"/>
              <a:buChar char="•"/>
            </a:pPr>
            <a:r>
              <a:rPr lang="en-US" sz="3500">
                <a:solidFill>
                  <a:srgbClr val="1D1D1D"/>
                </a:solidFill>
                <a:latin typeface="Nunito"/>
                <a:ea typeface="Nunito"/>
                <a:cs typeface="Nunito"/>
                <a:sym typeface="Nunito"/>
              </a:rPr>
              <a:t>SVM (Support Vector Machine)</a:t>
            </a:r>
            <a:endParaRPr lang="en-US" sz="3500">
              <a:solidFill>
                <a:srgbClr val="1D1D1D"/>
              </a:solidFill>
              <a:latin typeface="Nunito"/>
              <a:ea typeface="Nunito"/>
              <a:cs typeface="Nunito"/>
              <a:sym typeface="Nunito"/>
            </a:endParaRPr>
          </a:p>
          <a:p>
            <a:pPr marL="755650" lvl="1" indent="-377825" algn="just">
              <a:lnSpc>
                <a:spcPts val="6300"/>
              </a:lnSpc>
              <a:buFont typeface="Arial" panose="020B0604020202020204"/>
              <a:buChar char="•"/>
            </a:pPr>
            <a:r>
              <a:rPr lang="en-US" sz="3500">
                <a:solidFill>
                  <a:srgbClr val="1D1D1D"/>
                </a:solidFill>
                <a:latin typeface="Nunito"/>
                <a:ea typeface="Nunito"/>
                <a:cs typeface="Nunito"/>
                <a:sym typeface="Nunito"/>
              </a:rPr>
              <a:t>Decision Tree</a:t>
            </a:r>
            <a:endParaRPr lang="en-US" sz="3500">
              <a:solidFill>
                <a:srgbClr val="1D1D1D"/>
              </a:solidFill>
              <a:latin typeface="Nunito"/>
              <a:ea typeface="Nunito"/>
              <a:cs typeface="Nunito"/>
              <a:sym typeface="Nunito"/>
            </a:endParaRPr>
          </a:p>
          <a:p>
            <a:pPr marL="755650" lvl="1" indent="-377825" algn="just">
              <a:lnSpc>
                <a:spcPts val="6300"/>
              </a:lnSpc>
              <a:buFont typeface="Arial" panose="020B0604020202020204"/>
              <a:buChar char="•"/>
            </a:pPr>
            <a:r>
              <a:rPr lang="en-US" sz="3500">
                <a:solidFill>
                  <a:srgbClr val="1D1D1D"/>
                </a:solidFill>
                <a:latin typeface="Nunito"/>
                <a:ea typeface="Nunito"/>
                <a:cs typeface="Nunito"/>
                <a:sym typeface="Nunito"/>
              </a:rPr>
              <a:t>K-nearest Neighbor</a:t>
            </a:r>
            <a:endParaRPr lang="en-US" sz="3500">
              <a:solidFill>
                <a:srgbClr val="1D1D1D"/>
              </a:solidFill>
              <a:latin typeface="Nunito"/>
              <a:ea typeface="Nunito"/>
              <a:cs typeface="Nunito"/>
              <a:sym typeface="Nunito"/>
            </a:endParaRPr>
          </a:p>
          <a:p>
            <a:pPr algn="just">
              <a:lnSpc>
                <a:spcPts val="6300"/>
              </a:lnSpc>
            </a:pPr>
            <a:r>
              <a:rPr lang="en-US" sz="3500">
                <a:solidFill>
                  <a:srgbClr val="1D1D1D"/>
                </a:solidFill>
                <a:latin typeface="Nunito"/>
                <a:ea typeface="Nunito"/>
                <a:cs typeface="Nunito"/>
                <a:sym typeface="Nunito"/>
              </a:rPr>
              <a:t>References</a:t>
            </a:r>
            <a:endParaRPr lang="en-US" sz="3500">
              <a:solidFill>
                <a:srgbClr val="1D1D1D"/>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FFD398"/>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rot="-1030055">
            <a:off x="1246254" y="1329708"/>
            <a:ext cx="938544" cy="1615773"/>
          </a:xfrm>
          <a:custGeom>
            <a:avLst/>
            <a:gdLst/>
            <a:ahLst/>
            <a:cxnLst/>
            <a:rect l="l" t="t" r="r" b="b"/>
            <a:pathLst>
              <a:path w="938544" h="1615773">
                <a:moveTo>
                  <a:pt x="0" y="0"/>
                </a:moveTo>
                <a:lnTo>
                  <a:pt x="938544" y="0"/>
                </a:lnTo>
                <a:lnTo>
                  <a:pt x="938544" y="1615773"/>
                </a:lnTo>
                <a:lnTo>
                  <a:pt x="0" y="1615773"/>
                </a:lnTo>
                <a:lnTo>
                  <a:pt x="0" y="0"/>
                </a:lnTo>
                <a:close/>
              </a:path>
            </a:pathLst>
          </a:custGeom>
          <a:blipFill>
            <a:blip r:embed="rId1"/>
            <a:stretch>
              <a:fillRect/>
            </a:stretch>
          </a:blipFill>
        </p:spPr>
      </p:sp>
      <p:sp>
        <p:nvSpPr>
          <p:cNvPr id="6" name="Freeform 6"/>
          <p:cNvSpPr/>
          <p:nvPr/>
        </p:nvSpPr>
        <p:spPr>
          <a:xfrm rot="414524">
            <a:off x="14563216" y="5888133"/>
            <a:ext cx="3221391" cy="4595510"/>
          </a:xfrm>
          <a:custGeom>
            <a:avLst/>
            <a:gdLst/>
            <a:ahLst/>
            <a:cxnLst/>
            <a:rect l="l" t="t" r="r" b="b"/>
            <a:pathLst>
              <a:path w="3221391" h="4595510">
                <a:moveTo>
                  <a:pt x="0" y="0"/>
                </a:moveTo>
                <a:lnTo>
                  <a:pt x="3221391" y="0"/>
                </a:lnTo>
                <a:lnTo>
                  <a:pt x="3221391" y="4595509"/>
                </a:lnTo>
                <a:lnTo>
                  <a:pt x="0" y="4595509"/>
                </a:lnTo>
                <a:lnTo>
                  <a:pt x="0" y="0"/>
                </a:lnTo>
                <a:close/>
              </a:path>
            </a:pathLst>
          </a:custGeom>
          <a:blipFill>
            <a:blip r:embed="rId2"/>
            <a:stretch>
              <a:fillRect t="-43180"/>
            </a:stretch>
          </a:blipFill>
        </p:spPr>
      </p:sp>
      <p:sp>
        <p:nvSpPr>
          <p:cNvPr id="7" name="Freeform 7"/>
          <p:cNvSpPr/>
          <p:nvPr/>
        </p:nvSpPr>
        <p:spPr>
          <a:xfrm>
            <a:off x="488500" y="6884374"/>
            <a:ext cx="3289001" cy="4271430"/>
          </a:xfrm>
          <a:custGeom>
            <a:avLst/>
            <a:gdLst/>
            <a:ahLst/>
            <a:cxnLst/>
            <a:rect l="l" t="t" r="r" b="b"/>
            <a:pathLst>
              <a:path w="3289001" h="4271430">
                <a:moveTo>
                  <a:pt x="0" y="0"/>
                </a:moveTo>
                <a:lnTo>
                  <a:pt x="3289001" y="0"/>
                </a:lnTo>
                <a:lnTo>
                  <a:pt x="3289001" y="4271430"/>
                </a:lnTo>
                <a:lnTo>
                  <a:pt x="0" y="4271430"/>
                </a:lnTo>
                <a:lnTo>
                  <a:pt x="0" y="0"/>
                </a:lnTo>
                <a:close/>
              </a:path>
            </a:pathLst>
          </a:custGeom>
          <a:blipFill>
            <a:blip r:embed="rId3"/>
            <a:stretch>
              <a:fillRect/>
            </a:stretch>
          </a:blipFill>
        </p:spPr>
      </p:sp>
      <p:sp>
        <p:nvSpPr>
          <p:cNvPr id="8" name="TextBox 8"/>
          <p:cNvSpPr txBox="1"/>
          <p:nvPr/>
        </p:nvSpPr>
        <p:spPr>
          <a:xfrm>
            <a:off x="920076" y="1276350"/>
            <a:ext cx="16447848" cy="1328167"/>
          </a:xfrm>
          <a:prstGeom prst="rect">
            <a:avLst/>
          </a:prstGeom>
        </p:spPr>
        <p:txBody>
          <a:bodyPr lIns="0" tIns="0" rIns="0" bIns="0" rtlCol="0" anchor="t">
            <a:spAutoFit/>
          </a:bodyPr>
          <a:lstStyle/>
          <a:p>
            <a:pPr algn="ctr">
              <a:lnSpc>
                <a:spcPts val="9670"/>
              </a:lnSpc>
            </a:pPr>
            <a:r>
              <a:rPr lang="en-US" sz="10400">
                <a:solidFill>
                  <a:srgbClr val="1D1D1D"/>
                </a:solidFill>
                <a:latin typeface="Bobby Jones"/>
                <a:ea typeface="Bobby Jones"/>
                <a:cs typeface="Bobby Jones"/>
                <a:sym typeface="Bobby Jones"/>
              </a:rPr>
              <a:t>INTRODUCTION</a:t>
            </a:r>
            <a:endParaRPr lang="en-US" sz="10400">
              <a:solidFill>
                <a:srgbClr val="1D1D1D"/>
              </a:solidFill>
              <a:latin typeface="Bobby Jones"/>
              <a:ea typeface="Bobby Jones"/>
              <a:cs typeface="Bobby Jones"/>
              <a:sym typeface="Bobby Jones"/>
            </a:endParaRPr>
          </a:p>
        </p:txBody>
      </p:sp>
      <p:sp>
        <p:nvSpPr>
          <p:cNvPr id="9" name="TextBox 9"/>
          <p:cNvSpPr txBox="1"/>
          <p:nvPr/>
        </p:nvSpPr>
        <p:spPr>
          <a:xfrm>
            <a:off x="920076" y="4522312"/>
            <a:ext cx="13699352" cy="1476375"/>
          </a:xfrm>
          <a:prstGeom prst="rect">
            <a:avLst/>
          </a:prstGeom>
        </p:spPr>
        <p:txBody>
          <a:bodyPr lIns="0" tIns="0" rIns="0" bIns="0" rtlCol="0" anchor="t">
            <a:spAutoFit/>
          </a:bodyPr>
          <a:lstStyle/>
          <a:p>
            <a:pPr algn="ctr">
              <a:lnSpc>
                <a:spcPts val="3900"/>
              </a:lnSpc>
            </a:pPr>
            <a:r>
              <a:rPr lang="en-US" sz="3000">
                <a:solidFill>
                  <a:srgbClr val="1D1D1D"/>
                </a:solidFill>
                <a:latin typeface="Nunito"/>
                <a:ea typeface="Nunito"/>
                <a:cs typeface="Nunito"/>
                <a:sym typeface="Nunito"/>
              </a:rPr>
              <a:t>Với bối cảnh khi mà người dùng internet ngày càng nhiều, thông tin quan trọng được trao đổi qua email ngày càng tăng, tạo điều kiện hoạt động cho những vụ lừa đảo hoặc chiếm đoạt.</a:t>
            </a:r>
            <a:endParaRPr lang="en-US" sz="3000">
              <a:solidFill>
                <a:srgbClr val="1D1D1D"/>
              </a:solidFill>
              <a:latin typeface="Nunito"/>
              <a:ea typeface="Nunito"/>
              <a:cs typeface="Nunito"/>
              <a:sym typeface="Nunito"/>
            </a:endParaRPr>
          </a:p>
        </p:txBody>
      </p:sp>
      <p:sp>
        <p:nvSpPr>
          <p:cNvPr id="10" name="TextBox 10"/>
          <p:cNvSpPr txBox="1"/>
          <p:nvPr/>
        </p:nvSpPr>
        <p:spPr>
          <a:xfrm>
            <a:off x="5577557" y="2680717"/>
            <a:ext cx="7132886" cy="535464"/>
          </a:xfrm>
          <a:prstGeom prst="rect">
            <a:avLst/>
          </a:prstGeom>
        </p:spPr>
        <p:txBody>
          <a:bodyPr lIns="0" tIns="0" rIns="0" bIns="0" rtlCol="0" anchor="t">
            <a:spAutoFit/>
          </a:bodyPr>
          <a:lstStyle/>
          <a:p>
            <a:pPr algn="ctr">
              <a:lnSpc>
                <a:spcPts val="4190"/>
              </a:lnSpc>
              <a:spcBef>
                <a:spcPct val="0"/>
              </a:spcBef>
            </a:pPr>
            <a:r>
              <a:rPr lang="en-US" sz="4065">
                <a:solidFill>
                  <a:srgbClr val="1D1D1D"/>
                </a:solidFill>
                <a:latin typeface="Nunito"/>
                <a:ea typeface="Nunito"/>
                <a:cs typeface="Nunito"/>
                <a:sym typeface="Nunito"/>
              </a:rPr>
              <a:t>Tại sao lại cần fraud detection?</a:t>
            </a:r>
            <a:endParaRPr lang="en-US" sz="4065">
              <a:solidFill>
                <a:srgbClr val="1D1D1D"/>
              </a:solidFill>
              <a:latin typeface="Nunito"/>
              <a:ea typeface="Nunito"/>
              <a:cs typeface="Nunito"/>
              <a:sym typeface="Nunito"/>
            </a:endParaRPr>
          </a:p>
        </p:txBody>
      </p:sp>
      <p:sp>
        <p:nvSpPr>
          <p:cNvPr id="11" name="TextBox 11"/>
          <p:cNvSpPr txBox="1"/>
          <p:nvPr/>
        </p:nvSpPr>
        <p:spPr>
          <a:xfrm>
            <a:off x="4128310" y="7228619"/>
            <a:ext cx="10031379" cy="1476375"/>
          </a:xfrm>
          <a:prstGeom prst="rect">
            <a:avLst/>
          </a:prstGeom>
        </p:spPr>
        <p:txBody>
          <a:bodyPr lIns="0" tIns="0" rIns="0" bIns="0" rtlCol="0" anchor="t">
            <a:spAutoFit/>
          </a:bodyPr>
          <a:lstStyle/>
          <a:p>
            <a:pPr algn="ctr">
              <a:lnSpc>
                <a:spcPts val="3900"/>
              </a:lnSpc>
            </a:pPr>
            <a:r>
              <a:rPr lang="en-US" sz="3000">
                <a:solidFill>
                  <a:srgbClr val="1D1D1D"/>
                </a:solidFill>
                <a:latin typeface="Nunito"/>
                <a:ea typeface="Nunito"/>
                <a:cs typeface="Nunito"/>
                <a:sym typeface="Nunito"/>
              </a:rPr>
              <a:t>Vì vậy nhóm quyết định áp dụng máy học để giải quyết vấn đề này trong việc xác định và nhận diện các mail spam, mail lừa đảo.</a:t>
            </a:r>
            <a:endParaRPr lang="en-US" sz="3000">
              <a:solidFill>
                <a:srgbClr val="1D1D1D"/>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FFFFFF"/>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a:off x="2678095" y="6505839"/>
            <a:ext cx="2341937" cy="2752461"/>
          </a:xfrm>
          <a:custGeom>
            <a:avLst/>
            <a:gdLst/>
            <a:ahLst/>
            <a:cxnLst/>
            <a:rect l="l" t="t" r="r" b="b"/>
            <a:pathLst>
              <a:path w="2341937" h="2752461">
                <a:moveTo>
                  <a:pt x="0" y="0"/>
                </a:moveTo>
                <a:lnTo>
                  <a:pt x="2341937" y="0"/>
                </a:lnTo>
                <a:lnTo>
                  <a:pt x="2341937" y="2752461"/>
                </a:lnTo>
                <a:lnTo>
                  <a:pt x="0" y="275246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2695029" y="6505839"/>
            <a:ext cx="2939822" cy="2303751"/>
          </a:xfrm>
          <a:custGeom>
            <a:avLst/>
            <a:gdLst/>
            <a:ahLst/>
            <a:cxnLst/>
            <a:rect l="l" t="t" r="r" b="b"/>
            <a:pathLst>
              <a:path w="2939822" h="2303751">
                <a:moveTo>
                  <a:pt x="0" y="0"/>
                </a:moveTo>
                <a:lnTo>
                  <a:pt x="2939822" y="0"/>
                </a:lnTo>
                <a:lnTo>
                  <a:pt x="2939822" y="2303752"/>
                </a:lnTo>
                <a:lnTo>
                  <a:pt x="0" y="2303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867868" y="6373872"/>
            <a:ext cx="2184868" cy="2567686"/>
          </a:xfrm>
          <a:custGeom>
            <a:avLst/>
            <a:gdLst/>
            <a:ahLst/>
            <a:cxnLst/>
            <a:rect l="l" t="t" r="r" b="b"/>
            <a:pathLst>
              <a:path w="2184868" h="2567686">
                <a:moveTo>
                  <a:pt x="0" y="0"/>
                </a:moveTo>
                <a:lnTo>
                  <a:pt x="2184868" y="0"/>
                </a:lnTo>
                <a:lnTo>
                  <a:pt x="2184868" y="2567686"/>
                </a:lnTo>
                <a:lnTo>
                  <a:pt x="0" y="25676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920076" y="1276350"/>
            <a:ext cx="16447848" cy="1328167"/>
          </a:xfrm>
          <a:prstGeom prst="rect">
            <a:avLst/>
          </a:prstGeom>
        </p:spPr>
        <p:txBody>
          <a:bodyPr lIns="0" tIns="0" rIns="0" bIns="0" rtlCol="0" anchor="t">
            <a:spAutoFit/>
          </a:bodyPr>
          <a:lstStyle/>
          <a:p>
            <a:pPr algn="ctr">
              <a:lnSpc>
                <a:spcPts val="9670"/>
              </a:lnSpc>
            </a:pPr>
            <a:r>
              <a:rPr lang="en-US" sz="10400">
                <a:solidFill>
                  <a:srgbClr val="1D1D1D"/>
                </a:solidFill>
                <a:latin typeface="Bobby Jones"/>
                <a:ea typeface="Bobby Jones"/>
                <a:cs typeface="Bobby Jones"/>
                <a:sym typeface="Bobby Jones"/>
              </a:rPr>
              <a:t> Aim of the Study</a:t>
            </a:r>
            <a:endParaRPr lang="en-US" sz="10400">
              <a:solidFill>
                <a:srgbClr val="1D1D1D"/>
              </a:solidFill>
              <a:latin typeface="Bobby Jones"/>
              <a:ea typeface="Bobby Jones"/>
              <a:cs typeface="Bobby Jones"/>
              <a:sym typeface="Bobby Jones"/>
            </a:endParaRPr>
          </a:p>
        </p:txBody>
      </p:sp>
      <p:sp>
        <p:nvSpPr>
          <p:cNvPr id="9" name="TextBox 9"/>
          <p:cNvSpPr txBox="1"/>
          <p:nvPr/>
        </p:nvSpPr>
        <p:spPr>
          <a:xfrm>
            <a:off x="2050475" y="3880793"/>
            <a:ext cx="3597178" cy="1533525"/>
          </a:xfrm>
          <a:prstGeom prst="rect">
            <a:avLst/>
          </a:prstGeom>
        </p:spPr>
        <p:txBody>
          <a:bodyPr lIns="0" tIns="0" rIns="0" bIns="0" rtlCol="0" anchor="t">
            <a:spAutoFit/>
          </a:bodyPr>
          <a:lstStyle/>
          <a:p>
            <a:pPr algn="ctr">
              <a:lnSpc>
                <a:spcPts val="6000"/>
              </a:lnSpc>
            </a:pPr>
            <a:r>
              <a:rPr lang="en-US" sz="5000">
                <a:solidFill>
                  <a:srgbClr val="1D1D1D"/>
                </a:solidFill>
                <a:latin typeface="Nunito"/>
                <a:ea typeface="Nunito"/>
                <a:cs typeface="Nunito"/>
                <a:sym typeface="Nunito"/>
              </a:rPr>
              <a:t>Nhận diện</a:t>
            </a:r>
            <a:endParaRPr lang="en-US" sz="5000">
              <a:solidFill>
                <a:srgbClr val="1D1D1D"/>
              </a:solidFill>
              <a:latin typeface="Nunito"/>
              <a:ea typeface="Nunito"/>
              <a:cs typeface="Nunito"/>
              <a:sym typeface="Nunito"/>
            </a:endParaRPr>
          </a:p>
          <a:p>
            <a:pPr algn="ctr">
              <a:lnSpc>
                <a:spcPts val="6000"/>
              </a:lnSpc>
            </a:pPr>
            <a:r>
              <a:rPr lang="en-US" sz="5000">
                <a:solidFill>
                  <a:srgbClr val="1D1D1D"/>
                </a:solidFill>
                <a:latin typeface="Nunito"/>
                <a:ea typeface="Nunito"/>
                <a:cs typeface="Nunito"/>
                <a:sym typeface="Nunito"/>
              </a:rPr>
              <a:t>và phân loại</a:t>
            </a:r>
            <a:endParaRPr lang="en-US" sz="5000">
              <a:solidFill>
                <a:srgbClr val="1D1D1D"/>
              </a:solidFill>
              <a:latin typeface="Nunito"/>
              <a:ea typeface="Nunito"/>
              <a:cs typeface="Nunito"/>
              <a:sym typeface="Nunito"/>
            </a:endParaRPr>
          </a:p>
        </p:txBody>
      </p:sp>
      <p:sp>
        <p:nvSpPr>
          <p:cNvPr id="10" name="TextBox 10"/>
          <p:cNvSpPr txBox="1"/>
          <p:nvPr/>
        </p:nvSpPr>
        <p:spPr>
          <a:xfrm>
            <a:off x="12856964" y="3966518"/>
            <a:ext cx="2615952" cy="1327150"/>
          </a:xfrm>
          <a:prstGeom prst="rect">
            <a:avLst/>
          </a:prstGeom>
        </p:spPr>
        <p:txBody>
          <a:bodyPr lIns="0" tIns="0" rIns="0" bIns="0" rtlCol="0" anchor="t">
            <a:spAutoFit/>
          </a:bodyPr>
          <a:lstStyle/>
          <a:p>
            <a:pPr algn="ctr">
              <a:lnSpc>
                <a:spcPts val="5150"/>
              </a:lnSpc>
            </a:pPr>
            <a:r>
              <a:rPr lang="en-US" sz="5000">
                <a:solidFill>
                  <a:srgbClr val="1D1D1D"/>
                </a:solidFill>
                <a:latin typeface="Nunito"/>
                <a:ea typeface="Nunito"/>
                <a:cs typeface="Nunito"/>
                <a:sym typeface="Nunito"/>
              </a:rPr>
              <a:t>Tiết kiệm</a:t>
            </a:r>
            <a:endParaRPr lang="en-US" sz="5000">
              <a:solidFill>
                <a:srgbClr val="1D1D1D"/>
              </a:solidFill>
              <a:latin typeface="Nunito"/>
              <a:ea typeface="Nunito"/>
              <a:cs typeface="Nunito"/>
              <a:sym typeface="Nunito"/>
            </a:endParaRPr>
          </a:p>
          <a:p>
            <a:pPr algn="ctr">
              <a:lnSpc>
                <a:spcPts val="5150"/>
              </a:lnSpc>
              <a:spcBef>
                <a:spcPct val="0"/>
              </a:spcBef>
            </a:pPr>
            <a:r>
              <a:rPr lang="en-US" sz="5000">
                <a:solidFill>
                  <a:srgbClr val="1D1D1D"/>
                </a:solidFill>
                <a:latin typeface="Nunito"/>
                <a:ea typeface="Nunito"/>
                <a:cs typeface="Nunito"/>
                <a:sym typeface="Nunito"/>
              </a:rPr>
              <a:t>tiền của</a:t>
            </a:r>
            <a:endParaRPr lang="en-US" sz="5000">
              <a:solidFill>
                <a:srgbClr val="1D1D1D"/>
              </a:solidFill>
              <a:latin typeface="Nunito"/>
              <a:ea typeface="Nunito"/>
              <a:cs typeface="Nunito"/>
              <a:sym typeface="Nunito"/>
            </a:endParaRPr>
          </a:p>
        </p:txBody>
      </p:sp>
      <p:sp>
        <p:nvSpPr>
          <p:cNvPr id="11" name="TextBox 11"/>
          <p:cNvSpPr txBox="1"/>
          <p:nvPr/>
        </p:nvSpPr>
        <p:spPr>
          <a:xfrm>
            <a:off x="6704663" y="3966518"/>
            <a:ext cx="4511278" cy="1327150"/>
          </a:xfrm>
          <a:prstGeom prst="rect">
            <a:avLst/>
          </a:prstGeom>
        </p:spPr>
        <p:txBody>
          <a:bodyPr lIns="0" tIns="0" rIns="0" bIns="0" rtlCol="0" anchor="t">
            <a:spAutoFit/>
          </a:bodyPr>
          <a:lstStyle/>
          <a:p>
            <a:pPr algn="ctr">
              <a:lnSpc>
                <a:spcPts val="5150"/>
              </a:lnSpc>
              <a:spcBef>
                <a:spcPct val="0"/>
              </a:spcBef>
            </a:pPr>
            <a:r>
              <a:rPr lang="en-US" sz="5000">
                <a:solidFill>
                  <a:srgbClr val="1D1D1D"/>
                </a:solidFill>
                <a:latin typeface="Nunito"/>
                <a:ea typeface="Nunito"/>
                <a:cs typeface="Nunito"/>
                <a:sym typeface="Nunito"/>
              </a:rPr>
              <a:t>Không gian mạng an toàn</a:t>
            </a:r>
            <a:endParaRPr lang="en-US" sz="5000">
              <a:solidFill>
                <a:srgbClr val="1D1D1D"/>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E1525F"/>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a:off x="816884" y="6328937"/>
            <a:ext cx="5278132" cy="2929363"/>
          </a:xfrm>
          <a:custGeom>
            <a:avLst/>
            <a:gdLst/>
            <a:ahLst/>
            <a:cxnLst/>
            <a:rect l="l" t="t" r="r" b="b"/>
            <a:pathLst>
              <a:path w="5278132" h="2929363">
                <a:moveTo>
                  <a:pt x="0" y="0"/>
                </a:moveTo>
                <a:lnTo>
                  <a:pt x="5278132" y="0"/>
                </a:lnTo>
                <a:lnTo>
                  <a:pt x="5278132" y="2929363"/>
                </a:lnTo>
                <a:lnTo>
                  <a:pt x="0" y="2929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816884" y="4166827"/>
            <a:ext cx="5278132" cy="2929363"/>
          </a:xfrm>
          <a:custGeom>
            <a:avLst/>
            <a:gdLst/>
            <a:ahLst/>
            <a:cxnLst/>
            <a:rect l="l" t="t" r="r" b="b"/>
            <a:pathLst>
              <a:path w="5278132" h="2929363">
                <a:moveTo>
                  <a:pt x="0" y="0"/>
                </a:moveTo>
                <a:lnTo>
                  <a:pt x="5278132" y="0"/>
                </a:lnTo>
                <a:lnTo>
                  <a:pt x="5278132" y="2929363"/>
                </a:lnTo>
                <a:lnTo>
                  <a:pt x="0" y="2929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502843" y="6328937"/>
            <a:ext cx="5278132" cy="2929363"/>
          </a:xfrm>
          <a:custGeom>
            <a:avLst/>
            <a:gdLst/>
            <a:ahLst/>
            <a:cxnLst/>
            <a:rect l="l" t="t" r="r" b="b"/>
            <a:pathLst>
              <a:path w="5278132" h="2929363">
                <a:moveTo>
                  <a:pt x="0" y="0"/>
                </a:moveTo>
                <a:lnTo>
                  <a:pt x="5278132" y="0"/>
                </a:lnTo>
                <a:lnTo>
                  <a:pt x="5278132" y="2929363"/>
                </a:lnTo>
                <a:lnTo>
                  <a:pt x="0" y="2929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6502843" y="4216011"/>
            <a:ext cx="5278132" cy="2929363"/>
          </a:xfrm>
          <a:custGeom>
            <a:avLst/>
            <a:gdLst/>
            <a:ahLst/>
            <a:cxnLst/>
            <a:rect l="l" t="t" r="r" b="b"/>
            <a:pathLst>
              <a:path w="5278132" h="2929363">
                <a:moveTo>
                  <a:pt x="0" y="0"/>
                </a:moveTo>
                <a:lnTo>
                  <a:pt x="5278132" y="0"/>
                </a:lnTo>
                <a:lnTo>
                  <a:pt x="5278132" y="2929363"/>
                </a:lnTo>
                <a:lnTo>
                  <a:pt x="0" y="2929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12188803" y="6328937"/>
            <a:ext cx="5278132" cy="2929363"/>
          </a:xfrm>
          <a:custGeom>
            <a:avLst/>
            <a:gdLst/>
            <a:ahLst/>
            <a:cxnLst/>
            <a:rect l="l" t="t" r="r" b="b"/>
            <a:pathLst>
              <a:path w="5278132" h="2929363">
                <a:moveTo>
                  <a:pt x="0" y="0"/>
                </a:moveTo>
                <a:lnTo>
                  <a:pt x="5278132" y="0"/>
                </a:lnTo>
                <a:lnTo>
                  <a:pt x="5278132" y="2929363"/>
                </a:lnTo>
                <a:lnTo>
                  <a:pt x="0" y="2929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0" name="Freeform 10"/>
          <p:cNvSpPr/>
          <p:nvPr/>
        </p:nvSpPr>
        <p:spPr>
          <a:xfrm>
            <a:off x="12188803" y="4166827"/>
            <a:ext cx="5278132" cy="2929363"/>
          </a:xfrm>
          <a:custGeom>
            <a:avLst/>
            <a:gdLst/>
            <a:ahLst/>
            <a:cxnLst/>
            <a:rect l="l" t="t" r="r" b="b"/>
            <a:pathLst>
              <a:path w="5278132" h="2929363">
                <a:moveTo>
                  <a:pt x="0" y="0"/>
                </a:moveTo>
                <a:lnTo>
                  <a:pt x="5278132" y="0"/>
                </a:lnTo>
                <a:lnTo>
                  <a:pt x="5278132" y="2929363"/>
                </a:lnTo>
                <a:lnTo>
                  <a:pt x="0" y="2929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Freeform 11"/>
          <p:cNvSpPr/>
          <p:nvPr/>
        </p:nvSpPr>
        <p:spPr>
          <a:xfrm>
            <a:off x="2464401" y="4694552"/>
            <a:ext cx="1983097" cy="1972280"/>
          </a:xfrm>
          <a:custGeom>
            <a:avLst/>
            <a:gdLst/>
            <a:ahLst/>
            <a:cxnLst/>
            <a:rect l="l" t="t" r="r" b="b"/>
            <a:pathLst>
              <a:path w="1983097" h="1972280">
                <a:moveTo>
                  <a:pt x="0" y="0"/>
                </a:moveTo>
                <a:lnTo>
                  <a:pt x="1983097" y="0"/>
                </a:lnTo>
                <a:lnTo>
                  <a:pt x="1983097" y="1972280"/>
                </a:lnTo>
                <a:lnTo>
                  <a:pt x="0" y="1972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8260119" y="4501585"/>
            <a:ext cx="1767761" cy="2250622"/>
          </a:xfrm>
          <a:custGeom>
            <a:avLst/>
            <a:gdLst/>
            <a:ahLst/>
            <a:cxnLst/>
            <a:rect l="l" t="t" r="r" b="b"/>
            <a:pathLst>
              <a:path w="1767761" h="2250622">
                <a:moveTo>
                  <a:pt x="0" y="0"/>
                </a:moveTo>
                <a:lnTo>
                  <a:pt x="1767762" y="0"/>
                </a:lnTo>
                <a:lnTo>
                  <a:pt x="1767762" y="2250622"/>
                </a:lnTo>
                <a:lnTo>
                  <a:pt x="0" y="22506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3794111" y="4694552"/>
            <a:ext cx="2067515" cy="2067515"/>
          </a:xfrm>
          <a:custGeom>
            <a:avLst/>
            <a:gdLst/>
            <a:ahLst/>
            <a:cxnLst/>
            <a:rect l="l" t="t" r="r" b="b"/>
            <a:pathLst>
              <a:path w="2067515" h="2067515">
                <a:moveTo>
                  <a:pt x="0" y="0"/>
                </a:moveTo>
                <a:lnTo>
                  <a:pt x="2067515" y="0"/>
                </a:lnTo>
                <a:lnTo>
                  <a:pt x="2067515" y="2067515"/>
                </a:lnTo>
                <a:lnTo>
                  <a:pt x="0" y="20675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920076" y="904176"/>
            <a:ext cx="16447848" cy="1328167"/>
          </a:xfrm>
          <a:prstGeom prst="rect">
            <a:avLst/>
          </a:prstGeom>
        </p:spPr>
        <p:txBody>
          <a:bodyPr lIns="0" tIns="0" rIns="0" bIns="0" rtlCol="0" anchor="t">
            <a:spAutoFit/>
          </a:bodyPr>
          <a:lstStyle/>
          <a:p>
            <a:pPr algn="ctr">
              <a:lnSpc>
                <a:spcPts val="9670"/>
              </a:lnSpc>
            </a:pPr>
            <a:r>
              <a:rPr lang="en-US" sz="10400">
                <a:solidFill>
                  <a:srgbClr val="1D1D1D"/>
                </a:solidFill>
                <a:latin typeface="Bobby Jones"/>
                <a:ea typeface="Bobby Jones"/>
                <a:cs typeface="Bobby Jones"/>
                <a:sym typeface="Bobby Jones"/>
              </a:rPr>
              <a:t>Scope of Research</a:t>
            </a:r>
            <a:endParaRPr lang="en-US" sz="10400">
              <a:solidFill>
                <a:srgbClr val="1D1D1D"/>
              </a:solidFill>
              <a:latin typeface="Bobby Jones"/>
              <a:ea typeface="Bobby Jones"/>
              <a:cs typeface="Bobby Jones"/>
              <a:sym typeface="Bobby Jones"/>
            </a:endParaRPr>
          </a:p>
        </p:txBody>
      </p:sp>
      <p:sp>
        <p:nvSpPr>
          <p:cNvPr id="15" name="TextBox 15"/>
          <p:cNvSpPr txBox="1"/>
          <p:nvPr/>
        </p:nvSpPr>
        <p:spPr>
          <a:xfrm>
            <a:off x="816884" y="2499952"/>
            <a:ext cx="5236504" cy="1095375"/>
          </a:xfrm>
          <a:prstGeom prst="rect">
            <a:avLst/>
          </a:prstGeom>
        </p:spPr>
        <p:txBody>
          <a:bodyPr lIns="0" tIns="0" rIns="0" bIns="0" rtlCol="0" anchor="t">
            <a:spAutoFit/>
          </a:bodyPr>
          <a:lstStyle/>
          <a:p>
            <a:pPr marL="0" lvl="0" indent="0" algn="ctr">
              <a:lnSpc>
                <a:spcPts val="8640"/>
              </a:lnSpc>
              <a:spcBef>
                <a:spcPct val="0"/>
              </a:spcBef>
            </a:pPr>
            <a:r>
              <a:rPr lang="en-US" sz="7200" b="1">
                <a:solidFill>
                  <a:srgbClr val="FFFFFF"/>
                </a:solidFill>
                <a:latin typeface="Nunito Heavy"/>
                <a:ea typeface="Nunito Heavy"/>
                <a:cs typeface="Nunito Heavy"/>
                <a:sym typeface="Nunito Heavy"/>
              </a:rPr>
              <a:t>Nội dung</a:t>
            </a:r>
            <a:endParaRPr lang="en-US" sz="7200" b="1">
              <a:solidFill>
                <a:srgbClr val="FFFFFF"/>
              </a:solidFill>
              <a:latin typeface="Nunito Heavy"/>
              <a:ea typeface="Nunito Heavy"/>
              <a:cs typeface="Nunito Heavy"/>
              <a:sym typeface="Nunito Heavy"/>
            </a:endParaRPr>
          </a:p>
        </p:txBody>
      </p:sp>
      <p:sp>
        <p:nvSpPr>
          <p:cNvPr id="16" name="TextBox 16"/>
          <p:cNvSpPr txBox="1"/>
          <p:nvPr/>
        </p:nvSpPr>
        <p:spPr>
          <a:xfrm>
            <a:off x="976856" y="7154899"/>
            <a:ext cx="4916560" cy="1790700"/>
          </a:xfrm>
          <a:prstGeom prst="rect">
            <a:avLst/>
          </a:prstGeom>
        </p:spPr>
        <p:txBody>
          <a:bodyPr lIns="0" tIns="0" rIns="0" bIns="0" rtlCol="0" anchor="t">
            <a:spAutoFit/>
          </a:bodyPr>
          <a:lstStyle/>
          <a:p>
            <a:pPr algn="ctr">
              <a:lnSpc>
                <a:spcPts val="4800"/>
              </a:lnSpc>
            </a:pPr>
            <a:r>
              <a:rPr lang="en-US" sz="4000">
                <a:solidFill>
                  <a:srgbClr val="1D1D1D"/>
                </a:solidFill>
                <a:latin typeface="Nunito"/>
                <a:ea typeface="Nunito"/>
                <a:cs typeface="Nunito"/>
                <a:sym typeface="Nunito"/>
              </a:rPr>
              <a:t>Phân tích ngôn ngữ, văn bản, bố cục, nội dung.</a:t>
            </a:r>
            <a:endParaRPr lang="en-US" sz="4000">
              <a:solidFill>
                <a:srgbClr val="1D1D1D"/>
              </a:solidFill>
              <a:latin typeface="Nunito"/>
              <a:ea typeface="Nunito"/>
              <a:cs typeface="Nunito"/>
              <a:sym typeface="Nunito"/>
            </a:endParaRPr>
          </a:p>
        </p:txBody>
      </p:sp>
      <p:sp>
        <p:nvSpPr>
          <p:cNvPr id="17" name="TextBox 17"/>
          <p:cNvSpPr txBox="1"/>
          <p:nvPr/>
        </p:nvSpPr>
        <p:spPr>
          <a:xfrm>
            <a:off x="7023795" y="7105715"/>
            <a:ext cx="4240410" cy="1790700"/>
          </a:xfrm>
          <a:prstGeom prst="rect">
            <a:avLst/>
          </a:prstGeom>
        </p:spPr>
        <p:txBody>
          <a:bodyPr lIns="0" tIns="0" rIns="0" bIns="0" rtlCol="0" anchor="t">
            <a:spAutoFit/>
          </a:bodyPr>
          <a:lstStyle/>
          <a:p>
            <a:pPr marL="0" lvl="0" indent="0" algn="ctr">
              <a:lnSpc>
                <a:spcPts val="4800"/>
              </a:lnSpc>
              <a:spcBef>
                <a:spcPct val="0"/>
              </a:spcBef>
            </a:pPr>
            <a:r>
              <a:rPr lang="en-US" sz="4000">
                <a:solidFill>
                  <a:srgbClr val="1D1D1D"/>
                </a:solidFill>
                <a:latin typeface="Nunito"/>
                <a:ea typeface="Nunito"/>
                <a:cs typeface="Nunito"/>
                <a:sym typeface="Nunito"/>
              </a:rPr>
              <a:t>Nghiên cứu thủ đoạn, xu hướng lừa đảo.</a:t>
            </a:r>
            <a:endParaRPr lang="en-US" sz="4000">
              <a:solidFill>
                <a:srgbClr val="1D1D1D"/>
              </a:solidFill>
              <a:latin typeface="Nunito"/>
              <a:ea typeface="Nunito"/>
              <a:cs typeface="Nunito"/>
              <a:sym typeface="Nunito"/>
            </a:endParaRPr>
          </a:p>
        </p:txBody>
      </p:sp>
      <p:sp>
        <p:nvSpPr>
          <p:cNvPr id="18" name="TextBox 18"/>
          <p:cNvSpPr txBox="1"/>
          <p:nvPr/>
        </p:nvSpPr>
        <p:spPr>
          <a:xfrm>
            <a:off x="6785890" y="2495217"/>
            <a:ext cx="4712039" cy="1095375"/>
          </a:xfrm>
          <a:prstGeom prst="rect">
            <a:avLst/>
          </a:prstGeom>
        </p:spPr>
        <p:txBody>
          <a:bodyPr lIns="0" tIns="0" rIns="0" bIns="0" rtlCol="0" anchor="t">
            <a:spAutoFit/>
          </a:bodyPr>
          <a:lstStyle/>
          <a:p>
            <a:pPr marL="0" lvl="0" indent="0" algn="ctr">
              <a:lnSpc>
                <a:spcPts val="8640"/>
              </a:lnSpc>
              <a:spcBef>
                <a:spcPct val="0"/>
              </a:spcBef>
            </a:pPr>
            <a:r>
              <a:rPr lang="en-US" sz="7200" b="1">
                <a:solidFill>
                  <a:srgbClr val="FFFFFF"/>
                </a:solidFill>
                <a:latin typeface="Nunito Heavy"/>
                <a:ea typeface="Nunito Heavy"/>
                <a:cs typeface="Nunito Heavy"/>
                <a:sym typeface="Nunito Heavy"/>
              </a:rPr>
              <a:t>Thủ đoạn</a:t>
            </a:r>
            <a:endParaRPr lang="en-US" sz="7200" b="1">
              <a:solidFill>
                <a:srgbClr val="FFFFFF"/>
              </a:solidFill>
              <a:latin typeface="Nunito Heavy"/>
              <a:ea typeface="Nunito Heavy"/>
              <a:cs typeface="Nunito Heavy"/>
              <a:sym typeface="Nunito Heavy"/>
            </a:endParaRPr>
          </a:p>
        </p:txBody>
      </p:sp>
      <p:sp>
        <p:nvSpPr>
          <p:cNvPr id="19" name="TextBox 19"/>
          <p:cNvSpPr txBox="1"/>
          <p:nvPr/>
        </p:nvSpPr>
        <p:spPr>
          <a:xfrm>
            <a:off x="12550628" y="7154899"/>
            <a:ext cx="4554481" cy="1790700"/>
          </a:xfrm>
          <a:prstGeom prst="rect">
            <a:avLst/>
          </a:prstGeom>
        </p:spPr>
        <p:txBody>
          <a:bodyPr lIns="0" tIns="0" rIns="0" bIns="0" rtlCol="0" anchor="t">
            <a:spAutoFit/>
          </a:bodyPr>
          <a:lstStyle/>
          <a:p>
            <a:pPr marL="0" lvl="0" indent="0" algn="ctr">
              <a:lnSpc>
                <a:spcPts val="4800"/>
              </a:lnSpc>
              <a:spcBef>
                <a:spcPct val="0"/>
              </a:spcBef>
            </a:pPr>
            <a:r>
              <a:rPr lang="en-US" sz="4000">
                <a:solidFill>
                  <a:srgbClr val="1D1D1D"/>
                </a:solidFill>
                <a:latin typeface="Nunito"/>
                <a:ea typeface="Nunito"/>
                <a:cs typeface="Nunito"/>
                <a:sym typeface="Nunito"/>
              </a:rPr>
              <a:t>Mở rộng đối tượng phân tích theo thời gian.</a:t>
            </a:r>
            <a:endParaRPr lang="en-US" sz="4000">
              <a:solidFill>
                <a:srgbClr val="1D1D1D"/>
              </a:solidFill>
              <a:latin typeface="Nunito"/>
              <a:ea typeface="Nunito"/>
              <a:cs typeface="Nunito"/>
              <a:sym typeface="Nunito"/>
            </a:endParaRPr>
          </a:p>
        </p:txBody>
      </p:sp>
      <p:sp>
        <p:nvSpPr>
          <p:cNvPr id="20" name="TextBox 20"/>
          <p:cNvSpPr txBox="1"/>
          <p:nvPr/>
        </p:nvSpPr>
        <p:spPr>
          <a:xfrm>
            <a:off x="12753057" y="2495217"/>
            <a:ext cx="4149624" cy="10953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FFFFFF"/>
                </a:solidFill>
                <a:latin typeface="Nunito"/>
                <a:ea typeface="Nunito"/>
                <a:cs typeface="Nunito"/>
                <a:sym typeface="Nunito"/>
              </a:rPr>
              <a:t>Mở rộng</a:t>
            </a:r>
            <a:endParaRPr lang="en-US" sz="7200">
              <a:solidFill>
                <a:srgbClr val="FFFFFF"/>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FFD398"/>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rot="414524">
            <a:off x="14682563" y="3910984"/>
            <a:ext cx="3221391" cy="6579863"/>
          </a:xfrm>
          <a:custGeom>
            <a:avLst/>
            <a:gdLst/>
            <a:ahLst/>
            <a:cxnLst/>
            <a:rect l="l" t="t" r="r" b="b"/>
            <a:pathLst>
              <a:path w="3221391" h="6579863">
                <a:moveTo>
                  <a:pt x="0" y="0"/>
                </a:moveTo>
                <a:lnTo>
                  <a:pt x="3221392" y="0"/>
                </a:lnTo>
                <a:lnTo>
                  <a:pt x="3221392" y="6579863"/>
                </a:lnTo>
                <a:lnTo>
                  <a:pt x="0" y="6579863"/>
                </a:lnTo>
                <a:lnTo>
                  <a:pt x="0" y="0"/>
                </a:lnTo>
                <a:close/>
              </a:path>
            </a:pathLst>
          </a:custGeom>
          <a:blipFill>
            <a:blip r:embed="rId1"/>
            <a:stretch>
              <a:fillRect/>
            </a:stretch>
          </a:blipFill>
        </p:spPr>
      </p:sp>
      <p:sp>
        <p:nvSpPr>
          <p:cNvPr id="6" name="Freeform 6"/>
          <p:cNvSpPr/>
          <p:nvPr/>
        </p:nvSpPr>
        <p:spPr>
          <a:xfrm>
            <a:off x="488500" y="6884374"/>
            <a:ext cx="3289001" cy="4271430"/>
          </a:xfrm>
          <a:custGeom>
            <a:avLst/>
            <a:gdLst/>
            <a:ahLst/>
            <a:cxnLst/>
            <a:rect l="l" t="t" r="r" b="b"/>
            <a:pathLst>
              <a:path w="3289001" h="4271430">
                <a:moveTo>
                  <a:pt x="0" y="0"/>
                </a:moveTo>
                <a:lnTo>
                  <a:pt x="3289001" y="0"/>
                </a:lnTo>
                <a:lnTo>
                  <a:pt x="3289001" y="4271430"/>
                </a:lnTo>
                <a:lnTo>
                  <a:pt x="0" y="4271430"/>
                </a:lnTo>
                <a:lnTo>
                  <a:pt x="0" y="0"/>
                </a:lnTo>
                <a:close/>
              </a:path>
            </a:pathLst>
          </a:custGeom>
          <a:blipFill>
            <a:blip r:embed="rId2"/>
            <a:stretch>
              <a:fillRect/>
            </a:stretch>
          </a:blipFill>
        </p:spPr>
      </p:sp>
      <p:sp>
        <p:nvSpPr>
          <p:cNvPr id="7" name="Freeform 7"/>
          <p:cNvSpPr/>
          <p:nvPr/>
        </p:nvSpPr>
        <p:spPr>
          <a:xfrm rot="-1139491">
            <a:off x="1533103" y="1083184"/>
            <a:ext cx="602702" cy="1601382"/>
          </a:xfrm>
          <a:custGeom>
            <a:avLst/>
            <a:gdLst/>
            <a:ahLst/>
            <a:cxnLst/>
            <a:rect l="l" t="t" r="r" b="b"/>
            <a:pathLst>
              <a:path w="602702" h="1601382">
                <a:moveTo>
                  <a:pt x="0" y="0"/>
                </a:moveTo>
                <a:lnTo>
                  <a:pt x="602702" y="0"/>
                </a:lnTo>
                <a:lnTo>
                  <a:pt x="602702" y="1601382"/>
                </a:lnTo>
                <a:lnTo>
                  <a:pt x="0" y="1601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920076" y="1276350"/>
            <a:ext cx="16447848" cy="1328167"/>
          </a:xfrm>
          <a:prstGeom prst="rect">
            <a:avLst/>
          </a:prstGeom>
        </p:spPr>
        <p:txBody>
          <a:bodyPr lIns="0" tIns="0" rIns="0" bIns="0" rtlCol="0" anchor="t">
            <a:spAutoFit/>
          </a:bodyPr>
          <a:lstStyle/>
          <a:p>
            <a:pPr algn="ctr">
              <a:lnSpc>
                <a:spcPts val="9670"/>
              </a:lnSpc>
            </a:pPr>
            <a:r>
              <a:rPr lang="en-US" sz="10400">
                <a:solidFill>
                  <a:srgbClr val="1D1D1D"/>
                </a:solidFill>
                <a:latin typeface="Bobby Jones"/>
                <a:ea typeface="Bobby Jones"/>
                <a:cs typeface="Bobby Jones"/>
                <a:sym typeface="Bobby Jones"/>
              </a:rPr>
              <a:t>APPROACH</a:t>
            </a:r>
            <a:endParaRPr lang="en-US" sz="10400">
              <a:solidFill>
                <a:srgbClr val="1D1D1D"/>
              </a:solidFill>
              <a:latin typeface="Bobby Jones"/>
              <a:ea typeface="Bobby Jones"/>
              <a:cs typeface="Bobby Jones"/>
              <a:sym typeface="Bobby Jones"/>
            </a:endParaRPr>
          </a:p>
        </p:txBody>
      </p:sp>
      <p:sp>
        <p:nvSpPr>
          <p:cNvPr id="9" name="TextBox 9"/>
          <p:cNvSpPr txBox="1"/>
          <p:nvPr/>
        </p:nvSpPr>
        <p:spPr>
          <a:xfrm>
            <a:off x="1442456" y="3667125"/>
            <a:ext cx="13148258" cy="1476375"/>
          </a:xfrm>
          <a:prstGeom prst="rect">
            <a:avLst/>
          </a:prstGeom>
        </p:spPr>
        <p:txBody>
          <a:bodyPr lIns="0" tIns="0" rIns="0" bIns="0" rtlCol="0" anchor="t">
            <a:spAutoFit/>
          </a:bodyPr>
          <a:lstStyle/>
          <a:p>
            <a:pPr algn="ctr">
              <a:lnSpc>
                <a:spcPts val="3900"/>
              </a:lnSpc>
            </a:pPr>
            <a:r>
              <a:rPr lang="en-US" sz="3000">
                <a:solidFill>
                  <a:srgbClr val="1D1D1D"/>
                </a:solidFill>
                <a:latin typeface="Nunito"/>
                <a:ea typeface="Nunito"/>
                <a:cs typeface="Nunito"/>
                <a:sym typeface="Nunito"/>
              </a:rPr>
              <a:t>Các phương pháp nhận diện và phân loại không theo mô hình máy học thường dựa vào các blacklist, whitelist các nguồn, địa chỉ gửi mail cũng như là sự giúp đỡ của cộng đồng.</a:t>
            </a:r>
            <a:endParaRPr lang="en-US" sz="3000">
              <a:solidFill>
                <a:srgbClr val="1D1D1D"/>
              </a:solidFill>
              <a:latin typeface="Nunito"/>
              <a:ea typeface="Nunito"/>
              <a:cs typeface="Nunito"/>
              <a:sym typeface="Nunito"/>
            </a:endParaRPr>
          </a:p>
        </p:txBody>
      </p:sp>
      <p:sp>
        <p:nvSpPr>
          <p:cNvPr id="10" name="TextBox 10"/>
          <p:cNvSpPr txBox="1"/>
          <p:nvPr/>
        </p:nvSpPr>
        <p:spPr>
          <a:xfrm>
            <a:off x="4749458" y="6660271"/>
            <a:ext cx="8577103" cy="1476375"/>
          </a:xfrm>
          <a:prstGeom prst="rect">
            <a:avLst/>
          </a:prstGeom>
        </p:spPr>
        <p:txBody>
          <a:bodyPr lIns="0" tIns="0" rIns="0" bIns="0" rtlCol="0" anchor="t">
            <a:spAutoFit/>
          </a:bodyPr>
          <a:lstStyle/>
          <a:p>
            <a:pPr algn="ctr">
              <a:lnSpc>
                <a:spcPts val="3900"/>
              </a:lnSpc>
            </a:pPr>
            <a:r>
              <a:rPr lang="en-US" sz="3000">
                <a:solidFill>
                  <a:srgbClr val="1D1D1D"/>
                </a:solidFill>
                <a:latin typeface="Nunito"/>
                <a:ea typeface="Nunito"/>
                <a:cs typeface="Nunito"/>
                <a:sym typeface="Nunito"/>
              </a:rPr>
              <a:t>Nhưng hiện nay, số lượng email “ăn liền” là rất nhiều và không thể kiểm soát bằng các quy trình lạc hậu, quá mức khuôn khổ.</a:t>
            </a:r>
            <a:endParaRPr lang="en-US" sz="3000">
              <a:solidFill>
                <a:srgbClr val="1D1D1D"/>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78756"/>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FFD398"/>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rot="414524">
            <a:off x="14563506" y="5883319"/>
            <a:ext cx="3221391" cy="4600341"/>
          </a:xfrm>
          <a:custGeom>
            <a:avLst/>
            <a:gdLst/>
            <a:ahLst/>
            <a:cxnLst/>
            <a:rect l="l" t="t" r="r" b="b"/>
            <a:pathLst>
              <a:path w="3221391" h="4600341">
                <a:moveTo>
                  <a:pt x="0" y="0"/>
                </a:moveTo>
                <a:lnTo>
                  <a:pt x="3221392" y="0"/>
                </a:lnTo>
                <a:lnTo>
                  <a:pt x="3221392" y="4600341"/>
                </a:lnTo>
                <a:lnTo>
                  <a:pt x="0" y="4600341"/>
                </a:lnTo>
                <a:lnTo>
                  <a:pt x="0" y="0"/>
                </a:lnTo>
                <a:close/>
              </a:path>
            </a:pathLst>
          </a:custGeom>
          <a:blipFill>
            <a:blip r:embed="rId1"/>
            <a:stretch>
              <a:fillRect t="-43029"/>
            </a:stretch>
          </a:blipFill>
        </p:spPr>
      </p:sp>
      <p:sp>
        <p:nvSpPr>
          <p:cNvPr id="6" name="Freeform 6"/>
          <p:cNvSpPr/>
          <p:nvPr/>
        </p:nvSpPr>
        <p:spPr>
          <a:xfrm>
            <a:off x="488500" y="6884374"/>
            <a:ext cx="3289001" cy="4271430"/>
          </a:xfrm>
          <a:custGeom>
            <a:avLst/>
            <a:gdLst/>
            <a:ahLst/>
            <a:cxnLst/>
            <a:rect l="l" t="t" r="r" b="b"/>
            <a:pathLst>
              <a:path w="3289001" h="4271430">
                <a:moveTo>
                  <a:pt x="0" y="0"/>
                </a:moveTo>
                <a:lnTo>
                  <a:pt x="3289001" y="0"/>
                </a:lnTo>
                <a:lnTo>
                  <a:pt x="3289001" y="4271430"/>
                </a:lnTo>
                <a:lnTo>
                  <a:pt x="0" y="4271430"/>
                </a:lnTo>
                <a:lnTo>
                  <a:pt x="0" y="0"/>
                </a:lnTo>
                <a:close/>
              </a:path>
            </a:pathLst>
          </a:custGeom>
          <a:blipFill>
            <a:blip r:embed="rId2"/>
            <a:stretch>
              <a:fillRect/>
            </a:stretch>
          </a:blipFill>
        </p:spPr>
      </p:sp>
      <p:sp>
        <p:nvSpPr>
          <p:cNvPr id="7" name="Freeform 7"/>
          <p:cNvSpPr/>
          <p:nvPr/>
        </p:nvSpPr>
        <p:spPr>
          <a:xfrm>
            <a:off x="4588834" y="4380699"/>
            <a:ext cx="1671289" cy="1096973"/>
          </a:xfrm>
          <a:custGeom>
            <a:avLst/>
            <a:gdLst/>
            <a:ahLst/>
            <a:cxnLst/>
            <a:rect l="l" t="t" r="r" b="b"/>
            <a:pathLst>
              <a:path w="1671289" h="1096973">
                <a:moveTo>
                  <a:pt x="0" y="0"/>
                </a:moveTo>
                <a:lnTo>
                  <a:pt x="1671289" y="0"/>
                </a:lnTo>
                <a:lnTo>
                  <a:pt x="1671289" y="1096973"/>
                </a:lnTo>
                <a:lnTo>
                  <a:pt x="0" y="10969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1536101" y="5416912"/>
            <a:ext cx="1671289" cy="1096973"/>
          </a:xfrm>
          <a:custGeom>
            <a:avLst/>
            <a:gdLst/>
            <a:ahLst/>
            <a:cxnLst/>
            <a:rect l="l" t="t" r="r" b="b"/>
            <a:pathLst>
              <a:path w="1671289" h="1096973">
                <a:moveTo>
                  <a:pt x="0" y="0"/>
                </a:moveTo>
                <a:lnTo>
                  <a:pt x="1671289" y="0"/>
                </a:lnTo>
                <a:lnTo>
                  <a:pt x="1671289" y="1096974"/>
                </a:lnTo>
                <a:lnTo>
                  <a:pt x="0" y="10969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490574">
            <a:off x="1338777" y="1010339"/>
            <a:ext cx="1588446" cy="1780597"/>
          </a:xfrm>
          <a:custGeom>
            <a:avLst/>
            <a:gdLst/>
            <a:ahLst/>
            <a:cxnLst/>
            <a:rect l="l" t="t" r="r" b="b"/>
            <a:pathLst>
              <a:path w="1588446" h="1780597">
                <a:moveTo>
                  <a:pt x="0" y="0"/>
                </a:moveTo>
                <a:lnTo>
                  <a:pt x="1588446" y="0"/>
                </a:lnTo>
                <a:lnTo>
                  <a:pt x="1588446" y="1780597"/>
                </a:lnTo>
                <a:lnTo>
                  <a:pt x="0" y="1780597"/>
                </a:lnTo>
                <a:lnTo>
                  <a:pt x="0" y="0"/>
                </a:lnTo>
                <a:close/>
              </a:path>
            </a:pathLst>
          </a:custGeom>
          <a:blipFill>
            <a:blip r:embed="rId5"/>
            <a:stretch>
              <a:fillRect/>
            </a:stretch>
          </a:blipFill>
        </p:spPr>
      </p:sp>
      <p:sp>
        <p:nvSpPr>
          <p:cNvPr id="10" name="Freeform 10"/>
          <p:cNvSpPr/>
          <p:nvPr/>
        </p:nvSpPr>
        <p:spPr>
          <a:xfrm>
            <a:off x="11660645" y="5778325"/>
            <a:ext cx="1010289" cy="922118"/>
          </a:xfrm>
          <a:custGeom>
            <a:avLst/>
            <a:gdLst/>
            <a:ahLst/>
            <a:cxnLst/>
            <a:rect l="l" t="t" r="r" b="b"/>
            <a:pathLst>
              <a:path w="1010289" h="922118">
                <a:moveTo>
                  <a:pt x="0" y="0"/>
                </a:moveTo>
                <a:lnTo>
                  <a:pt x="1010290" y="0"/>
                </a:lnTo>
                <a:lnTo>
                  <a:pt x="1010290" y="922118"/>
                </a:lnTo>
                <a:lnTo>
                  <a:pt x="0" y="9221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1781891" y="2894840"/>
            <a:ext cx="1179710" cy="1571042"/>
          </a:xfrm>
          <a:custGeom>
            <a:avLst/>
            <a:gdLst/>
            <a:ahLst/>
            <a:cxnLst/>
            <a:rect l="l" t="t" r="r" b="b"/>
            <a:pathLst>
              <a:path w="1179710" h="1571042">
                <a:moveTo>
                  <a:pt x="0" y="0"/>
                </a:moveTo>
                <a:lnTo>
                  <a:pt x="1179709" y="0"/>
                </a:lnTo>
                <a:lnTo>
                  <a:pt x="1179709" y="1571042"/>
                </a:lnTo>
                <a:lnTo>
                  <a:pt x="0" y="15710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6365201" y="4673018"/>
            <a:ext cx="1693672" cy="512336"/>
          </a:xfrm>
          <a:custGeom>
            <a:avLst/>
            <a:gdLst/>
            <a:ahLst/>
            <a:cxnLst/>
            <a:rect l="l" t="t" r="r" b="b"/>
            <a:pathLst>
              <a:path w="1693672" h="512336">
                <a:moveTo>
                  <a:pt x="0" y="0"/>
                </a:moveTo>
                <a:lnTo>
                  <a:pt x="1693672" y="0"/>
                </a:lnTo>
                <a:lnTo>
                  <a:pt x="1693672" y="512336"/>
                </a:lnTo>
                <a:lnTo>
                  <a:pt x="0" y="5123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7690536" y="4176711"/>
            <a:ext cx="2539697" cy="1476375"/>
          </a:xfrm>
          <a:prstGeom prst="rect">
            <a:avLst/>
          </a:prstGeom>
        </p:spPr>
        <p:txBody>
          <a:bodyPr lIns="0" tIns="0" rIns="0" bIns="0" rtlCol="0" anchor="t">
            <a:spAutoFit/>
          </a:bodyPr>
          <a:lstStyle/>
          <a:p>
            <a:pPr algn="ctr">
              <a:lnSpc>
                <a:spcPts val="3900"/>
              </a:lnSpc>
            </a:pPr>
            <a:r>
              <a:rPr lang="en-US" sz="3000">
                <a:solidFill>
                  <a:srgbClr val="1D1D1D"/>
                </a:solidFill>
                <a:latin typeface="Nunito"/>
                <a:ea typeface="Nunito"/>
                <a:cs typeface="Nunito"/>
                <a:sym typeface="Nunito"/>
              </a:rPr>
              <a:t>Machine Learning</a:t>
            </a:r>
            <a:endParaRPr lang="en-US" sz="3000">
              <a:solidFill>
                <a:srgbClr val="1D1D1D"/>
              </a:solidFill>
              <a:latin typeface="Nunito"/>
              <a:ea typeface="Nunito"/>
              <a:cs typeface="Nunito"/>
              <a:sym typeface="Nunito"/>
            </a:endParaRPr>
          </a:p>
          <a:p>
            <a:pPr algn="ctr">
              <a:lnSpc>
                <a:spcPts val="3900"/>
              </a:lnSpc>
            </a:pPr>
            <a:r>
              <a:rPr lang="en-US" sz="3000">
                <a:solidFill>
                  <a:srgbClr val="1D1D1D"/>
                </a:solidFill>
                <a:latin typeface="Nunito"/>
                <a:ea typeface="Nunito"/>
                <a:cs typeface="Nunito"/>
                <a:sym typeface="Nunito"/>
              </a:rPr>
              <a:t>Model</a:t>
            </a:r>
            <a:endParaRPr lang="en-US" sz="3000">
              <a:solidFill>
                <a:srgbClr val="1D1D1D"/>
              </a:solidFill>
              <a:latin typeface="Nunito"/>
              <a:ea typeface="Nunito"/>
              <a:cs typeface="Nunito"/>
              <a:sym typeface="Nunito"/>
            </a:endParaRPr>
          </a:p>
        </p:txBody>
      </p:sp>
      <p:sp>
        <p:nvSpPr>
          <p:cNvPr id="14" name="Freeform 14"/>
          <p:cNvSpPr/>
          <p:nvPr/>
        </p:nvSpPr>
        <p:spPr>
          <a:xfrm rot="997414">
            <a:off x="9804537" y="5160744"/>
            <a:ext cx="1693672" cy="512336"/>
          </a:xfrm>
          <a:custGeom>
            <a:avLst/>
            <a:gdLst/>
            <a:ahLst/>
            <a:cxnLst/>
            <a:rect l="l" t="t" r="r" b="b"/>
            <a:pathLst>
              <a:path w="1693672" h="512336">
                <a:moveTo>
                  <a:pt x="0" y="0"/>
                </a:moveTo>
                <a:lnTo>
                  <a:pt x="1693672" y="0"/>
                </a:lnTo>
                <a:lnTo>
                  <a:pt x="1693672" y="512336"/>
                </a:lnTo>
                <a:lnTo>
                  <a:pt x="0" y="5123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rot="-1043002">
            <a:off x="9838151" y="3949118"/>
            <a:ext cx="1693672" cy="512336"/>
          </a:xfrm>
          <a:custGeom>
            <a:avLst/>
            <a:gdLst/>
            <a:ahLst/>
            <a:cxnLst/>
            <a:rect l="l" t="t" r="r" b="b"/>
            <a:pathLst>
              <a:path w="1693672" h="512336">
                <a:moveTo>
                  <a:pt x="0" y="0"/>
                </a:moveTo>
                <a:lnTo>
                  <a:pt x="1693672" y="0"/>
                </a:lnTo>
                <a:lnTo>
                  <a:pt x="1693672" y="512336"/>
                </a:lnTo>
                <a:lnTo>
                  <a:pt x="0" y="5123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rot="-432120">
            <a:off x="14470181" y="3447449"/>
            <a:ext cx="2420585" cy="2344941"/>
          </a:xfrm>
          <a:custGeom>
            <a:avLst/>
            <a:gdLst/>
            <a:ahLst/>
            <a:cxnLst/>
            <a:rect l="l" t="t" r="r" b="b"/>
            <a:pathLst>
              <a:path w="2420585" h="2344941">
                <a:moveTo>
                  <a:pt x="0" y="0"/>
                </a:moveTo>
                <a:lnTo>
                  <a:pt x="2420585" y="0"/>
                </a:lnTo>
                <a:lnTo>
                  <a:pt x="2420585" y="2344942"/>
                </a:lnTo>
                <a:lnTo>
                  <a:pt x="0" y="23449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TextBox 17"/>
          <p:cNvSpPr txBox="1"/>
          <p:nvPr/>
        </p:nvSpPr>
        <p:spPr>
          <a:xfrm>
            <a:off x="920076" y="1276350"/>
            <a:ext cx="16447848" cy="1328167"/>
          </a:xfrm>
          <a:prstGeom prst="rect">
            <a:avLst/>
          </a:prstGeom>
        </p:spPr>
        <p:txBody>
          <a:bodyPr lIns="0" tIns="0" rIns="0" bIns="0" rtlCol="0" anchor="t">
            <a:spAutoFit/>
          </a:bodyPr>
          <a:lstStyle/>
          <a:p>
            <a:pPr algn="ctr">
              <a:lnSpc>
                <a:spcPts val="9670"/>
              </a:lnSpc>
            </a:pPr>
            <a:r>
              <a:rPr lang="en-US" sz="10400">
                <a:solidFill>
                  <a:srgbClr val="1D1D1D"/>
                </a:solidFill>
                <a:latin typeface="Bobby Jones"/>
                <a:ea typeface="Bobby Jones"/>
                <a:cs typeface="Bobby Jones"/>
                <a:sym typeface="Bobby Jones"/>
              </a:rPr>
              <a:t>APPROACH</a:t>
            </a:r>
            <a:endParaRPr lang="en-US" sz="10400">
              <a:solidFill>
                <a:srgbClr val="1D1D1D"/>
              </a:solidFill>
              <a:latin typeface="Bobby Jones"/>
              <a:ea typeface="Bobby Jones"/>
              <a:cs typeface="Bobby Jones"/>
              <a:sym typeface="Bobby Jones"/>
            </a:endParaRPr>
          </a:p>
        </p:txBody>
      </p:sp>
      <p:sp>
        <p:nvSpPr>
          <p:cNvPr id="18" name="TextBox 18"/>
          <p:cNvSpPr txBox="1"/>
          <p:nvPr/>
        </p:nvSpPr>
        <p:spPr>
          <a:xfrm>
            <a:off x="4713378" y="5449097"/>
            <a:ext cx="1422200" cy="485775"/>
          </a:xfrm>
          <a:prstGeom prst="rect">
            <a:avLst/>
          </a:prstGeom>
        </p:spPr>
        <p:txBody>
          <a:bodyPr lIns="0" tIns="0" rIns="0" bIns="0" rtlCol="0" anchor="t">
            <a:spAutoFit/>
          </a:bodyPr>
          <a:lstStyle/>
          <a:p>
            <a:pPr algn="ctr">
              <a:lnSpc>
                <a:spcPts val="3900"/>
              </a:lnSpc>
            </a:pPr>
            <a:r>
              <a:rPr lang="en-US" sz="3000">
                <a:solidFill>
                  <a:srgbClr val="1D1D1D"/>
                </a:solidFill>
                <a:latin typeface="Nunito"/>
                <a:ea typeface="Nunito"/>
                <a:cs typeface="Nunito"/>
                <a:sym typeface="Nunito"/>
              </a:rPr>
              <a:t>Mail</a:t>
            </a:r>
            <a:endParaRPr lang="en-US" sz="3000">
              <a:solidFill>
                <a:srgbClr val="1D1D1D"/>
              </a:solidFill>
              <a:latin typeface="Nunito"/>
              <a:ea typeface="Nunito"/>
              <a:cs typeface="Nunito"/>
              <a:sym typeface="Nunito"/>
            </a:endParaRPr>
          </a:p>
        </p:txBody>
      </p:sp>
      <p:sp>
        <p:nvSpPr>
          <p:cNvPr id="19" name="TextBox 19"/>
          <p:cNvSpPr txBox="1"/>
          <p:nvPr/>
        </p:nvSpPr>
        <p:spPr>
          <a:xfrm>
            <a:off x="11660645" y="4415843"/>
            <a:ext cx="1422200" cy="485775"/>
          </a:xfrm>
          <a:prstGeom prst="rect">
            <a:avLst/>
          </a:prstGeom>
        </p:spPr>
        <p:txBody>
          <a:bodyPr lIns="0" tIns="0" rIns="0" bIns="0" rtlCol="0" anchor="t">
            <a:spAutoFit/>
          </a:bodyPr>
          <a:lstStyle/>
          <a:p>
            <a:pPr algn="ctr">
              <a:lnSpc>
                <a:spcPts val="3900"/>
              </a:lnSpc>
            </a:pPr>
            <a:r>
              <a:rPr lang="en-US" sz="3000">
                <a:solidFill>
                  <a:srgbClr val="1D1D1D"/>
                </a:solidFill>
                <a:latin typeface="Nunito"/>
                <a:ea typeface="Nunito"/>
                <a:cs typeface="Nunito"/>
                <a:sym typeface="Nunito"/>
              </a:rPr>
              <a:t>Spam</a:t>
            </a:r>
            <a:endParaRPr lang="en-US" sz="3000">
              <a:solidFill>
                <a:srgbClr val="1D1D1D"/>
              </a:solidFill>
              <a:latin typeface="Nunito"/>
              <a:ea typeface="Nunito"/>
              <a:cs typeface="Nunito"/>
              <a:sym typeface="Nunito"/>
            </a:endParaRPr>
          </a:p>
        </p:txBody>
      </p:sp>
      <p:sp>
        <p:nvSpPr>
          <p:cNvPr id="20" name="TextBox 20"/>
          <p:cNvSpPr txBox="1"/>
          <p:nvPr/>
        </p:nvSpPr>
        <p:spPr>
          <a:xfrm>
            <a:off x="11569679" y="6627199"/>
            <a:ext cx="1671289" cy="485775"/>
          </a:xfrm>
          <a:prstGeom prst="rect">
            <a:avLst/>
          </a:prstGeom>
        </p:spPr>
        <p:txBody>
          <a:bodyPr lIns="0" tIns="0" rIns="0" bIns="0" rtlCol="0" anchor="t">
            <a:spAutoFit/>
          </a:bodyPr>
          <a:lstStyle/>
          <a:p>
            <a:pPr algn="ctr">
              <a:lnSpc>
                <a:spcPts val="3900"/>
              </a:lnSpc>
            </a:pPr>
            <a:r>
              <a:rPr lang="en-US" sz="3000">
                <a:solidFill>
                  <a:srgbClr val="1D1D1D"/>
                </a:solidFill>
                <a:latin typeface="Nunito"/>
                <a:ea typeface="Nunito"/>
                <a:cs typeface="Nunito"/>
                <a:sym typeface="Nunito"/>
              </a:rPr>
              <a:t>Not spam</a:t>
            </a:r>
            <a:endParaRPr lang="en-US" sz="3000">
              <a:solidFill>
                <a:srgbClr val="1D1D1D"/>
              </a:solidFill>
              <a:latin typeface="Nunito"/>
              <a:ea typeface="Nunito"/>
              <a:cs typeface="Nunito"/>
              <a:sym typeface="Nunito"/>
            </a:endParaRPr>
          </a:p>
        </p:txBody>
      </p:sp>
      <p:sp>
        <p:nvSpPr>
          <p:cNvPr id="21" name="TextBox 21"/>
          <p:cNvSpPr txBox="1"/>
          <p:nvPr/>
        </p:nvSpPr>
        <p:spPr>
          <a:xfrm>
            <a:off x="3955260" y="7548576"/>
            <a:ext cx="10377479" cy="1971675"/>
          </a:xfrm>
          <a:prstGeom prst="rect">
            <a:avLst/>
          </a:prstGeom>
        </p:spPr>
        <p:txBody>
          <a:bodyPr lIns="0" tIns="0" rIns="0" bIns="0" rtlCol="0" anchor="t">
            <a:spAutoFit/>
          </a:bodyPr>
          <a:lstStyle/>
          <a:p>
            <a:pPr algn="ctr">
              <a:lnSpc>
                <a:spcPts val="3900"/>
              </a:lnSpc>
            </a:pPr>
            <a:r>
              <a:rPr lang="en-US" sz="3000">
                <a:solidFill>
                  <a:srgbClr val="1D1D1D"/>
                </a:solidFill>
                <a:latin typeface="Nunito"/>
                <a:ea typeface="Nunito"/>
                <a:cs typeface="Nunito"/>
                <a:sym typeface="Nunito"/>
              </a:rPr>
              <a:t>Việc áp dụng mô hình máy học được đánh giá là sẽ hiệu quả hơn, một bộ dữ liệu sẽ được sử dụng nhằm phục vụ việc đào tạ</a:t>
            </a:r>
            <a:r>
              <a:rPr lang="en-US" sz="3000">
                <a:solidFill>
                  <a:srgbClr val="1D1D1D"/>
                </a:solidFill>
                <a:latin typeface="Nunito"/>
                <a:ea typeface="Nunito"/>
                <a:cs typeface="Nunito"/>
                <a:sym typeface="Nunito"/>
              </a:rPr>
              <a:t>o, các dữ liệu này bao gồm các mail, văn bản được phân loại sẵn thành các danh mục khác nhau. </a:t>
            </a:r>
            <a:endParaRPr lang="en-US" sz="3000">
              <a:solidFill>
                <a:srgbClr val="1D1D1D"/>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84E152"/>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a:off x="920076" y="6114310"/>
            <a:ext cx="5278132" cy="2929363"/>
          </a:xfrm>
          <a:custGeom>
            <a:avLst/>
            <a:gdLst/>
            <a:ahLst/>
            <a:cxnLst/>
            <a:rect l="l" t="t" r="r" b="b"/>
            <a:pathLst>
              <a:path w="5278132" h="2929363">
                <a:moveTo>
                  <a:pt x="0" y="0"/>
                </a:moveTo>
                <a:lnTo>
                  <a:pt x="5278132" y="0"/>
                </a:lnTo>
                <a:lnTo>
                  <a:pt x="5278132" y="2929363"/>
                </a:lnTo>
                <a:lnTo>
                  <a:pt x="0" y="2929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920076" y="2708697"/>
            <a:ext cx="5278132" cy="2929363"/>
          </a:xfrm>
          <a:custGeom>
            <a:avLst/>
            <a:gdLst/>
            <a:ahLst/>
            <a:cxnLst/>
            <a:rect l="l" t="t" r="r" b="b"/>
            <a:pathLst>
              <a:path w="5278132" h="2929363">
                <a:moveTo>
                  <a:pt x="0" y="0"/>
                </a:moveTo>
                <a:lnTo>
                  <a:pt x="5278132" y="0"/>
                </a:lnTo>
                <a:lnTo>
                  <a:pt x="5278132" y="2929363"/>
                </a:lnTo>
                <a:lnTo>
                  <a:pt x="0" y="2929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504934" y="2708801"/>
            <a:ext cx="5278132" cy="2929363"/>
          </a:xfrm>
          <a:custGeom>
            <a:avLst/>
            <a:gdLst/>
            <a:ahLst/>
            <a:cxnLst/>
            <a:rect l="l" t="t" r="r" b="b"/>
            <a:pathLst>
              <a:path w="5278132" h="2929363">
                <a:moveTo>
                  <a:pt x="0" y="0"/>
                </a:moveTo>
                <a:lnTo>
                  <a:pt x="5278132" y="0"/>
                </a:lnTo>
                <a:lnTo>
                  <a:pt x="5278132" y="2929363"/>
                </a:lnTo>
                <a:lnTo>
                  <a:pt x="0" y="2929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12228286" y="910216"/>
            <a:ext cx="1018577" cy="1068438"/>
          </a:xfrm>
          <a:custGeom>
            <a:avLst/>
            <a:gdLst/>
            <a:ahLst/>
            <a:cxnLst/>
            <a:rect l="l" t="t" r="r" b="b"/>
            <a:pathLst>
              <a:path w="1018577" h="1068438">
                <a:moveTo>
                  <a:pt x="0" y="0"/>
                </a:moveTo>
                <a:lnTo>
                  <a:pt x="1018577" y="0"/>
                </a:lnTo>
                <a:lnTo>
                  <a:pt x="1018577" y="1068437"/>
                </a:lnTo>
                <a:lnTo>
                  <a:pt x="0" y="10684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5398558" y="910216"/>
            <a:ext cx="870116" cy="1068438"/>
          </a:xfrm>
          <a:custGeom>
            <a:avLst/>
            <a:gdLst/>
            <a:ahLst/>
            <a:cxnLst/>
            <a:rect l="l" t="t" r="r" b="b"/>
            <a:pathLst>
              <a:path w="870116" h="1068438">
                <a:moveTo>
                  <a:pt x="0" y="0"/>
                </a:moveTo>
                <a:lnTo>
                  <a:pt x="870116" y="0"/>
                </a:lnTo>
                <a:lnTo>
                  <a:pt x="870116" y="1068437"/>
                </a:lnTo>
                <a:lnTo>
                  <a:pt x="0" y="1068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6504934" y="6116583"/>
            <a:ext cx="5278132" cy="2929363"/>
          </a:xfrm>
          <a:custGeom>
            <a:avLst/>
            <a:gdLst/>
            <a:ahLst/>
            <a:cxnLst/>
            <a:rect l="l" t="t" r="r" b="b"/>
            <a:pathLst>
              <a:path w="5278132" h="2929363">
                <a:moveTo>
                  <a:pt x="0" y="0"/>
                </a:moveTo>
                <a:lnTo>
                  <a:pt x="5278132" y="0"/>
                </a:lnTo>
                <a:lnTo>
                  <a:pt x="5278132" y="2929363"/>
                </a:lnTo>
                <a:lnTo>
                  <a:pt x="0" y="2929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920076" y="904176"/>
            <a:ext cx="16447848" cy="1328167"/>
          </a:xfrm>
          <a:prstGeom prst="rect">
            <a:avLst/>
          </a:prstGeom>
        </p:spPr>
        <p:txBody>
          <a:bodyPr lIns="0" tIns="0" rIns="0" bIns="0" rtlCol="0" anchor="t">
            <a:spAutoFit/>
          </a:bodyPr>
          <a:lstStyle/>
          <a:p>
            <a:pPr algn="ctr">
              <a:lnSpc>
                <a:spcPts val="9670"/>
              </a:lnSpc>
            </a:pPr>
            <a:r>
              <a:rPr lang="en-US" sz="10400">
                <a:solidFill>
                  <a:srgbClr val="1D1D1D"/>
                </a:solidFill>
                <a:latin typeface="Bobby Jones"/>
                <a:ea typeface="Bobby Jones"/>
                <a:cs typeface="Bobby Jones"/>
                <a:sym typeface="Bobby Jones"/>
              </a:rPr>
              <a:t> Approach</a:t>
            </a:r>
            <a:endParaRPr lang="en-US" sz="10400">
              <a:solidFill>
                <a:srgbClr val="1D1D1D"/>
              </a:solidFill>
              <a:latin typeface="Bobby Jones"/>
              <a:ea typeface="Bobby Jones"/>
              <a:cs typeface="Bobby Jones"/>
              <a:sym typeface="Bobby Jones"/>
            </a:endParaRPr>
          </a:p>
        </p:txBody>
      </p:sp>
      <p:sp>
        <p:nvSpPr>
          <p:cNvPr id="12" name="TextBox 12"/>
          <p:cNvSpPr txBox="1"/>
          <p:nvPr/>
        </p:nvSpPr>
        <p:spPr>
          <a:xfrm>
            <a:off x="5588000" y="2173605"/>
            <a:ext cx="7381875" cy="537210"/>
          </a:xfrm>
          <a:prstGeom prst="rect">
            <a:avLst/>
          </a:prstGeom>
        </p:spPr>
        <p:txBody>
          <a:bodyPr wrap="square" lIns="0" tIns="0" rIns="0" bIns="0" rtlCol="0" anchor="t">
            <a:spAutoFit/>
          </a:bodyPr>
          <a:lstStyle/>
          <a:p>
            <a:pPr algn="ctr">
              <a:lnSpc>
                <a:spcPts val="4190"/>
              </a:lnSpc>
              <a:spcBef>
                <a:spcPct val="0"/>
              </a:spcBef>
            </a:pPr>
            <a:r>
              <a:rPr lang="en-US" sz="4065">
                <a:solidFill>
                  <a:srgbClr val="1D1D1D"/>
                </a:solidFill>
                <a:latin typeface="Nunito"/>
                <a:ea typeface="Nunito"/>
                <a:cs typeface="Nunito"/>
                <a:sym typeface="Nunito"/>
              </a:rPr>
              <a:t>Các thuật toán được sử dụng</a:t>
            </a:r>
            <a:endParaRPr lang="en-US" sz="4065">
              <a:solidFill>
                <a:srgbClr val="1D1D1D"/>
              </a:solidFill>
              <a:latin typeface="Nunito"/>
              <a:ea typeface="Nunito"/>
              <a:cs typeface="Nunito"/>
              <a:sym typeface="Nunito"/>
            </a:endParaRPr>
          </a:p>
        </p:txBody>
      </p:sp>
      <p:sp>
        <p:nvSpPr>
          <p:cNvPr id="13" name="Freeform 13"/>
          <p:cNvSpPr/>
          <p:nvPr/>
        </p:nvSpPr>
        <p:spPr>
          <a:xfrm>
            <a:off x="12087866" y="2708645"/>
            <a:ext cx="5278132" cy="2929363"/>
          </a:xfrm>
          <a:custGeom>
            <a:avLst/>
            <a:gdLst/>
            <a:ahLst/>
            <a:cxnLst/>
            <a:rect l="l" t="t" r="r" b="b"/>
            <a:pathLst>
              <a:path w="5278132" h="2929363">
                <a:moveTo>
                  <a:pt x="0" y="0"/>
                </a:moveTo>
                <a:lnTo>
                  <a:pt x="5278132" y="0"/>
                </a:lnTo>
                <a:lnTo>
                  <a:pt x="5278132" y="2929363"/>
                </a:lnTo>
                <a:lnTo>
                  <a:pt x="0" y="29293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TextBox 14"/>
          <p:cNvSpPr txBox="1"/>
          <p:nvPr/>
        </p:nvSpPr>
        <p:spPr>
          <a:xfrm>
            <a:off x="1801381" y="3782802"/>
            <a:ext cx="3597178" cy="771525"/>
          </a:xfrm>
          <a:prstGeom prst="rect">
            <a:avLst/>
          </a:prstGeom>
        </p:spPr>
        <p:txBody>
          <a:bodyPr lIns="0" tIns="0" rIns="0" bIns="0" rtlCol="0" anchor="t">
            <a:spAutoFit/>
          </a:bodyPr>
          <a:lstStyle/>
          <a:p>
            <a:pPr algn="ctr">
              <a:lnSpc>
                <a:spcPts val="6000"/>
              </a:lnSpc>
            </a:pPr>
            <a:r>
              <a:rPr lang="en-US" sz="5000">
                <a:solidFill>
                  <a:srgbClr val="1D1D1D"/>
                </a:solidFill>
                <a:latin typeface="Nunito"/>
                <a:ea typeface="Nunito"/>
                <a:cs typeface="Nunito"/>
                <a:sym typeface="Nunito"/>
              </a:rPr>
              <a:t>Naïve Bayes</a:t>
            </a:r>
            <a:endParaRPr lang="en-US" sz="5000">
              <a:solidFill>
                <a:srgbClr val="1D1D1D"/>
              </a:solidFill>
              <a:latin typeface="Nunito"/>
              <a:ea typeface="Nunito"/>
              <a:cs typeface="Nunito"/>
              <a:sym typeface="Nunito"/>
            </a:endParaRPr>
          </a:p>
        </p:txBody>
      </p:sp>
      <p:sp>
        <p:nvSpPr>
          <p:cNvPr id="15" name="TextBox 15"/>
          <p:cNvSpPr txBox="1"/>
          <p:nvPr/>
        </p:nvSpPr>
        <p:spPr>
          <a:xfrm>
            <a:off x="6504934" y="3509115"/>
            <a:ext cx="5278132" cy="1533525"/>
          </a:xfrm>
          <a:prstGeom prst="rect">
            <a:avLst/>
          </a:prstGeom>
        </p:spPr>
        <p:txBody>
          <a:bodyPr lIns="0" tIns="0" rIns="0" bIns="0" rtlCol="0" anchor="t">
            <a:spAutoFit/>
          </a:bodyPr>
          <a:lstStyle/>
          <a:p>
            <a:pPr algn="ctr">
              <a:lnSpc>
                <a:spcPts val="6000"/>
              </a:lnSpc>
            </a:pPr>
            <a:r>
              <a:rPr lang="en-US" sz="5000">
                <a:solidFill>
                  <a:srgbClr val="1D1D1D"/>
                </a:solidFill>
                <a:latin typeface="Nunito"/>
                <a:ea typeface="Nunito"/>
                <a:cs typeface="Nunito"/>
                <a:sym typeface="Nunito"/>
              </a:rPr>
              <a:t> Support Vector Machine</a:t>
            </a:r>
            <a:endParaRPr lang="en-US" sz="5000">
              <a:solidFill>
                <a:srgbClr val="1D1D1D"/>
              </a:solidFill>
              <a:latin typeface="Nunito"/>
              <a:ea typeface="Nunito"/>
              <a:cs typeface="Nunito"/>
              <a:sym typeface="Nunito"/>
            </a:endParaRPr>
          </a:p>
        </p:txBody>
      </p:sp>
      <p:sp>
        <p:nvSpPr>
          <p:cNvPr id="16" name="TextBox 16"/>
          <p:cNvSpPr txBox="1"/>
          <p:nvPr/>
        </p:nvSpPr>
        <p:spPr>
          <a:xfrm>
            <a:off x="7452568" y="6914514"/>
            <a:ext cx="3382863" cy="1533525"/>
          </a:xfrm>
          <a:prstGeom prst="rect">
            <a:avLst/>
          </a:prstGeom>
        </p:spPr>
        <p:txBody>
          <a:bodyPr lIns="0" tIns="0" rIns="0" bIns="0" rtlCol="0" anchor="t">
            <a:spAutoFit/>
          </a:bodyPr>
          <a:lstStyle/>
          <a:p>
            <a:pPr algn="ctr">
              <a:lnSpc>
                <a:spcPts val="6000"/>
              </a:lnSpc>
            </a:pPr>
            <a:r>
              <a:rPr lang="en-US" sz="5000">
                <a:solidFill>
                  <a:srgbClr val="1D1D1D"/>
                </a:solidFill>
                <a:latin typeface="Nunito"/>
                <a:ea typeface="Nunito"/>
                <a:cs typeface="Nunito"/>
                <a:sym typeface="Nunito"/>
              </a:rPr>
              <a:t>K-nearest neighbor</a:t>
            </a:r>
            <a:endParaRPr lang="en-US" sz="5000">
              <a:solidFill>
                <a:srgbClr val="1D1D1D"/>
              </a:solidFill>
              <a:latin typeface="Nunito"/>
              <a:ea typeface="Nunito"/>
              <a:cs typeface="Nunito"/>
              <a:sym typeface="Nunito"/>
            </a:endParaRPr>
          </a:p>
        </p:txBody>
      </p:sp>
      <p:sp>
        <p:nvSpPr>
          <p:cNvPr id="17" name="TextBox 17"/>
          <p:cNvSpPr txBox="1"/>
          <p:nvPr/>
        </p:nvSpPr>
        <p:spPr>
          <a:xfrm>
            <a:off x="1530931" y="7190739"/>
            <a:ext cx="4056423" cy="771525"/>
          </a:xfrm>
          <a:prstGeom prst="rect">
            <a:avLst/>
          </a:prstGeom>
        </p:spPr>
        <p:txBody>
          <a:bodyPr lIns="0" tIns="0" rIns="0" bIns="0" rtlCol="0" anchor="t">
            <a:spAutoFit/>
          </a:bodyPr>
          <a:lstStyle/>
          <a:p>
            <a:pPr algn="ctr">
              <a:lnSpc>
                <a:spcPts val="6000"/>
              </a:lnSpc>
            </a:pPr>
            <a:r>
              <a:rPr lang="en-US" sz="5000">
                <a:solidFill>
                  <a:srgbClr val="1D1D1D"/>
                </a:solidFill>
                <a:latin typeface="Nunito"/>
                <a:ea typeface="Nunito"/>
                <a:cs typeface="Nunito"/>
                <a:sym typeface="Nunito"/>
              </a:rPr>
              <a:t>Decision tree</a:t>
            </a:r>
            <a:endParaRPr lang="en-US" sz="5000">
              <a:solidFill>
                <a:srgbClr val="1D1D1D"/>
              </a:solidFill>
              <a:latin typeface="Nunito"/>
              <a:ea typeface="Nunito"/>
              <a:cs typeface="Nunito"/>
              <a:sym typeface="Nunito"/>
            </a:endParaRPr>
          </a:p>
        </p:txBody>
      </p:sp>
      <p:sp>
        <p:nvSpPr>
          <p:cNvPr id="18" name="TextBox 18"/>
          <p:cNvSpPr txBox="1"/>
          <p:nvPr/>
        </p:nvSpPr>
        <p:spPr>
          <a:xfrm>
            <a:off x="12089792" y="3609975"/>
            <a:ext cx="5278132" cy="1533525"/>
          </a:xfrm>
          <a:prstGeom prst="rect">
            <a:avLst/>
          </a:prstGeom>
        </p:spPr>
        <p:txBody>
          <a:bodyPr lIns="0" tIns="0" rIns="0" bIns="0" rtlCol="0" anchor="t">
            <a:spAutoFit/>
          </a:bodyPr>
          <a:lstStyle/>
          <a:p>
            <a:pPr algn="ctr">
              <a:lnSpc>
                <a:spcPts val="6000"/>
              </a:lnSpc>
            </a:pPr>
            <a:r>
              <a:rPr lang="en-US" sz="5000">
                <a:solidFill>
                  <a:srgbClr val="1D1D1D"/>
                </a:solidFill>
                <a:latin typeface="Nunito"/>
                <a:ea typeface="Nunito"/>
                <a:cs typeface="Nunito"/>
                <a:sym typeface="Nunito"/>
              </a:rPr>
              <a:t>Và còn nhiều thuật toán khác</a:t>
            </a:r>
            <a:endParaRPr lang="en-US" sz="5000">
              <a:solidFill>
                <a:srgbClr val="1D1D1D"/>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6DD"/>
        </a:solidFill>
        <a:effectLst/>
      </p:bgPr>
    </p:bg>
    <p:spTree>
      <p:nvGrpSpPr>
        <p:cNvPr id="1" name=""/>
        <p:cNvGrpSpPr/>
        <p:nvPr/>
      </p:nvGrpSpPr>
      <p:grpSpPr>
        <a:xfrm>
          <a:off x="0" y="0"/>
          <a:ext cx="0" cy="0"/>
          <a:chOff x="0" y="0"/>
          <a:chExt cx="0" cy="0"/>
        </a:xfrm>
      </p:grpSpPr>
      <p:grpSp>
        <p:nvGrpSpPr>
          <p:cNvPr id="2" name="Group 2"/>
          <p:cNvGrpSpPr/>
          <p:nvPr/>
        </p:nvGrpSpPr>
        <p:grpSpPr>
          <a:xfrm rot="0">
            <a:off x="488500" y="436903"/>
            <a:ext cx="17311001" cy="9413194"/>
            <a:chOff x="0" y="0"/>
            <a:chExt cx="4559276" cy="2479195"/>
          </a:xfrm>
        </p:grpSpPr>
        <p:sp>
          <p:nvSpPr>
            <p:cNvPr id="3" name="Freeform 3"/>
            <p:cNvSpPr/>
            <p:nvPr/>
          </p:nvSpPr>
          <p:spPr>
            <a:xfrm>
              <a:off x="0" y="0"/>
              <a:ext cx="4559276" cy="2479195"/>
            </a:xfrm>
            <a:custGeom>
              <a:avLst/>
              <a:gdLst/>
              <a:ahLst/>
              <a:cxnLst/>
              <a:rect l="l" t="t" r="r" b="b"/>
              <a:pathLst>
                <a:path w="4559276" h="2479195">
                  <a:moveTo>
                    <a:pt x="0" y="0"/>
                  </a:moveTo>
                  <a:lnTo>
                    <a:pt x="4559276" y="0"/>
                  </a:lnTo>
                  <a:lnTo>
                    <a:pt x="4559276" y="2479195"/>
                  </a:lnTo>
                  <a:lnTo>
                    <a:pt x="0" y="2479195"/>
                  </a:lnTo>
                  <a:close/>
                </a:path>
              </a:pathLst>
            </a:custGeom>
            <a:solidFill>
              <a:srgbClr val="FFFFFF"/>
            </a:solidFill>
          </p:spPr>
        </p:sp>
        <p:sp>
          <p:nvSpPr>
            <p:cNvPr id="4" name="TextBox 4"/>
            <p:cNvSpPr txBox="1"/>
            <p:nvPr/>
          </p:nvSpPr>
          <p:spPr>
            <a:xfrm>
              <a:off x="0" y="-38100"/>
              <a:ext cx="4559276" cy="2517295"/>
            </a:xfrm>
            <a:prstGeom prst="rect">
              <a:avLst/>
            </a:prstGeom>
          </p:spPr>
          <p:txBody>
            <a:bodyPr lIns="50800" tIns="50800" rIns="50800" bIns="50800" rtlCol="0" anchor="ctr"/>
            <a:lstStyle/>
            <a:p>
              <a:pPr algn="ctr">
                <a:lnSpc>
                  <a:spcPts val="1920"/>
                </a:lnSpc>
              </a:pPr>
            </a:p>
          </p:txBody>
        </p:sp>
      </p:grpSp>
      <p:sp>
        <p:nvSpPr>
          <p:cNvPr id="5" name="Freeform 5"/>
          <p:cNvSpPr/>
          <p:nvPr/>
        </p:nvSpPr>
        <p:spPr>
          <a:xfrm rot="-10800000">
            <a:off x="488500" y="436903"/>
            <a:ext cx="9413194" cy="2836919"/>
          </a:xfrm>
          <a:custGeom>
            <a:avLst/>
            <a:gdLst/>
            <a:ahLst/>
            <a:cxnLst/>
            <a:rect l="l" t="t" r="r" b="b"/>
            <a:pathLst>
              <a:path w="9413194" h="2836919">
                <a:moveTo>
                  <a:pt x="0" y="0"/>
                </a:moveTo>
                <a:lnTo>
                  <a:pt x="9413194" y="0"/>
                </a:lnTo>
                <a:lnTo>
                  <a:pt x="9413194" y="2836919"/>
                </a:lnTo>
                <a:lnTo>
                  <a:pt x="0" y="2836919"/>
                </a:lnTo>
                <a:lnTo>
                  <a:pt x="0" y="0"/>
                </a:lnTo>
                <a:close/>
              </a:path>
            </a:pathLst>
          </a:custGeom>
          <a:blipFill>
            <a:blip r:embed="rId1">
              <a:extLst>
                <a:ext uri="{96DAC541-7B7A-43D3-8B79-37D633B846F1}">
                  <asvg:svgBlip xmlns:asvg="http://schemas.microsoft.com/office/drawing/2016/SVG/main" r:embed="rId2"/>
                </a:ext>
              </a:extLst>
            </a:blip>
            <a:stretch>
              <a:fillRect b="-84154"/>
            </a:stretch>
          </a:blipFill>
        </p:spPr>
      </p:sp>
      <p:sp>
        <p:nvSpPr>
          <p:cNvPr id="6" name="TextBox 6"/>
          <p:cNvSpPr txBox="1"/>
          <p:nvPr/>
        </p:nvSpPr>
        <p:spPr>
          <a:xfrm>
            <a:off x="920076" y="904176"/>
            <a:ext cx="16447848" cy="2547367"/>
          </a:xfrm>
          <a:prstGeom prst="rect">
            <a:avLst/>
          </a:prstGeom>
        </p:spPr>
        <p:txBody>
          <a:bodyPr lIns="0" tIns="0" rIns="0" bIns="0" rtlCol="0" anchor="t">
            <a:spAutoFit/>
          </a:bodyPr>
          <a:lstStyle/>
          <a:p>
            <a:pPr marL="0" lvl="0" indent="0" algn="l">
              <a:lnSpc>
                <a:spcPts val="9670"/>
              </a:lnSpc>
              <a:spcBef>
                <a:spcPct val="0"/>
              </a:spcBef>
            </a:pPr>
            <a:r>
              <a:rPr lang="en-US" sz="10400">
                <a:solidFill>
                  <a:srgbClr val="1D1D1D"/>
                </a:solidFill>
                <a:latin typeface="Bobby Jones"/>
                <a:ea typeface="Bobby Jones"/>
                <a:cs typeface="Bobby Jones"/>
                <a:sym typeface="Bobby Jones"/>
              </a:rPr>
              <a:t>Naïv</a:t>
            </a:r>
            <a:r>
              <a:rPr lang="en-US" sz="10400" u="none" strike="noStrike">
                <a:solidFill>
                  <a:srgbClr val="1D1D1D"/>
                </a:solidFill>
                <a:latin typeface="Bobby Jones"/>
                <a:ea typeface="Bobby Jones"/>
                <a:cs typeface="Bobby Jones"/>
                <a:sym typeface="Bobby Jones"/>
              </a:rPr>
              <a:t>e Bayes</a:t>
            </a:r>
            <a:endParaRPr lang="en-US" sz="10400" u="none" strike="noStrike">
              <a:solidFill>
                <a:srgbClr val="1D1D1D"/>
              </a:solidFill>
              <a:latin typeface="Bobby Jones"/>
              <a:ea typeface="Bobby Jones"/>
              <a:cs typeface="Bobby Jones"/>
              <a:sym typeface="Bobby Jones"/>
            </a:endParaRPr>
          </a:p>
          <a:p>
            <a:pPr marL="0" lvl="0" indent="0" algn="l">
              <a:lnSpc>
                <a:spcPts val="9670"/>
              </a:lnSpc>
              <a:spcBef>
                <a:spcPct val="0"/>
              </a:spcBef>
            </a:pPr>
          </a:p>
        </p:txBody>
      </p:sp>
      <p:sp>
        <p:nvSpPr>
          <p:cNvPr id="7" name="Freeform 7"/>
          <p:cNvSpPr/>
          <p:nvPr/>
        </p:nvSpPr>
        <p:spPr>
          <a:xfrm rot="-10800000">
            <a:off x="8496284" y="436903"/>
            <a:ext cx="9303216" cy="2925222"/>
          </a:xfrm>
          <a:custGeom>
            <a:avLst/>
            <a:gdLst/>
            <a:ahLst/>
            <a:cxnLst/>
            <a:rect l="l" t="t" r="r" b="b"/>
            <a:pathLst>
              <a:path w="9303216" h="2925222">
                <a:moveTo>
                  <a:pt x="0" y="0"/>
                </a:moveTo>
                <a:lnTo>
                  <a:pt x="9303216" y="0"/>
                </a:lnTo>
                <a:lnTo>
                  <a:pt x="9303216" y="2925222"/>
                </a:lnTo>
                <a:lnTo>
                  <a:pt x="0" y="2925222"/>
                </a:lnTo>
                <a:lnTo>
                  <a:pt x="0" y="0"/>
                </a:lnTo>
                <a:close/>
              </a:path>
            </a:pathLst>
          </a:custGeom>
          <a:blipFill>
            <a:blip r:embed="rId1">
              <a:extLst>
                <a:ext uri="{96DAC541-7B7A-43D3-8B79-37D633B846F1}">
                  <asvg:svgBlip xmlns:asvg="http://schemas.microsoft.com/office/drawing/2016/SVG/main" r:embed="rId2"/>
                </a:ext>
              </a:extLst>
            </a:blip>
            <a:stretch>
              <a:fillRect l="-1182" b="-78595"/>
            </a:stretch>
          </a:blipFill>
        </p:spPr>
      </p:sp>
      <p:sp>
        <p:nvSpPr>
          <p:cNvPr id="8" name="Freeform 8"/>
          <p:cNvSpPr/>
          <p:nvPr/>
        </p:nvSpPr>
        <p:spPr>
          <a:xfrm>
            <a:off x="920076" y="3451543"/>
            <a:ext cx="7828571" cy="5417490"/>
          </a:xfrm>
          <a:custGeom>
            <a:avLst/>
            <a:gdLst/>
            <a:ahLst/>
            <a:cxnLst/>
            <a:rect l="l" t="t" r="r" b="b"/>
            <a:pathLst>
              <a:path w="7828571" h="5417490">
                <a:moveTo>
                  <a:pt x="0" y="0"/>
                </a:moveTo>
                <a:lnTo>
                  <a:pt x="7828571" y="0"/>
                </a:lnTo>
                <a:lnTo>
                  <a:pt x="7828571" y="5417490"/>
                </a:lnTo>
                <a:lnTo>
                  <a:pt x="0" y="5417490"/>
                </a:lnTo>
                <a:lnTo>
                  <a:pt x="0" y="0"/>
                </a:lnTo>
                <a:close/>
              </a:path>
            </a:pathLst>
          </a:custGeom>
          <a:blipFill>
            <a:blip r:embed="rId3"/>
            <a:stretch>
              <a:fillRect/>
            </a:stretch>
          </a:blipFill>
        </p:spPr>
      </p:sp>
      <p:sp>
        <p:nvSpPr>
          <p:cNvPr id="9" name="TextBox 9"/>
          <p:cNvSpPr txBox="1"/>
          <p:nvPr/>
        </p:nvSpPr>
        <p:spPr>
          <a:xfrm>
            <a:off x="9144000" y="3835600"/>
            <a:ext cx="8381750" cy="5527675"/>
          </a:xfrm>
          <a:prstGeom prst="rect">
            <a:avLst/>
          </a:prstGeom>
        </p:spPr>
        <p:txBody>
          <a:bodyPr lIns="0" tIns="0" rIns="0" bIns="0" rtlCol="0" anchor="t">
            <a:spAutoFit/>
          </a:bodyPr>
          <a:lstStyle/>
          <a:p>
            <a:pPr algn="just">
              <a:lnSpc>
                <a:spcPts val="4400"/>
              </a:lnSpc>
            </a:pPr>
            <a:r>
              <a:rPr lang="en-US" sz="4000">
                <a:solidFill>
                  <a:srgbClr val="1D1D1D"/>
                </a:solidFill>
                <a:latin typeface="Nunito"/>
                <a:ea typeface="Nunito"/>
                <a:cs typeface="Nunito"/>
                <a:sym typeface="Nunito"/>
              </a:rPr>
              <a:t>Thuật toán Naïve Bayes là thuật toán tính xác suất của từng class và chọn class có xác suất cao nhất làm kết quả cuối cùng. Khi áp dụng vào phân tích văn bản, nếu có bất cứ từ nào xuất hiện trong bộ dữ liệu tin n</a:t>
            </a:r>
            <a:r>
              <a:rPr lang="en-US" sz="4000">
                <a:solidFill>
                  <a:srgbClr val="1D1D1D"/>
                </a:solidFill>
                <a:latin typeface="Nunito"/>
                <a:ea typeface="Nunito"/>
                <a:cs typeface="Nunito"/>
                <a:sym typeface="Nunito"/>
              </a:rPr>
              <a:t>hắn, mail rác mà không xuất hiện trong bộ dữ liệu các</a:t>
            </a:r>
            <a:r>
              <a:rPr lang="en-US" sz="4000">
                <a:solidFill>
                  <a:srgbClr val="1D1D1D"/>
                </a:solidFill>
                <a:latin typeface="Nunito"/>
                <a:ea typeface="Nunito"/>
                <a:cs typeface="Nunito"/>
                <a:sym typeface="Nunito"/>
              </a:rPr>
              <a:t> tin nhắn, mail bình thường</a:t>
            </a:r>
            <a:r>
              <a:rPr lang="en-US" sz="4000">
                <a:solidFill>
                  <a:srgbClr val="1D1D1D"/>
                </a:solidFill>
                <a:latin typeface="Nunito"/>
                <a:ea typeface="Nunito"/>
                <a:cs typeface="Nunito"/>
                <a:sym typeface="Nunito"/>
              </a:rPr>
              <a:t> thì mail đó là mail rác.</a:t>
            </a:r>
            <a:endParaRPr lang="en-US" sz="4000">
              <a:solidFill>
                <a:srgbClr val="1D1D1D"/>
              </a:solidFill>
              <a:latin typeface="Nunito"/>
              <a:ea typeface="Nunito"/>
              <a:cs typeface="Nunito"/>
              <a:sym typeface="Nunito"/>
            </a:endParaRPr>
          </a:p>
          <a:p>
            <a:pPr algn="l">
              <a:lnSpc>
                <a:spcPts val="44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3290</Words>
  <Application>WPS Presentation</Application>
  <PresentationFormat>On-screen Show (4:3)</PresentationFormat>
  <Paragraphs>108</Paragraphs>
  <Slides>13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Arial</vt:lpstr>
      <vt:lpstr>SimSun</vt:lpstr>
      <vt:lpstr>Wingdings</vt:lpstr>
      <vt:lpstr>Bobby Jones</vt:lpstr>
      <vt:lpstr>Nunito</vt:lpstr>
      <vt:lpstr>Nunito Ultra-Bold</vt:lpstr>
      <vt:lpstr>Arial</vt:lpstr>
      <vt:lpstr>Nunito Heavy</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dc:title>
  <dc:creator/>
  <cp:lastModifiedBy>Thượng Bảo Ngô</cp:lastModifiedBy>
  <cp:revision>2</cp:revision>
  <dcterms:created xsi:type="dcterms:W3CDTF">2006-08-16T00:00:00Z</dcterms:created>
  <dcterms:modified xsi:type="dcterms:W3CDTF">2025-03-28T18:00:09Z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21B5C6FC6301423D9AF63E0EE8436A73_12</vt:lpwstr>
  </property>
  <property fmtid="{D5CDD505-2E9C-101B-9397-08002B2CF9AE}" pid="3" name="KSOProductBuildVer">
    <vt:lpwstr>1033-12.2.0.20326</vt:lpwstr>
  </property>
</Properties>
</file>